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86" r:id="rId4"/>
  </p:sldMasterIdLst>
  <p:notesMasterIdLst>
    <p:notesMasterId r:id="rId18"/>
  </p:notesMasterIdLst>
  <p:sldIdLst>
    <p:sldId id="257" r:id="rId5"/>
    <p:sldId id="259" r:id="rId6"/>
    <p:sldId id="263" r:id="rId7"/>
    <p:sldId id="271" r:id="rId8"/>
    <p:sldId id="276" r:id="rId9"/>
    <p:sldId id="265" r:id="rId10"/>
    <p:sldId id="269" r:id="rId11"/>
    <p:sldId id="282" r:id="rId12"/>
    <p:sldId id="283" r:id="rId13"/>
    <p:sldId id="264" r:id="rId14"/>
    <p:sldId id="278" r:id="rId15"/>
    <p:sldId id="268" r:id="rId16"/>
    <p:sldId id="275" r:id="rId17"/>
  </p:sldIdLst>
  <p:sldSz cx="12193588" cy="6858000"/>
  <p:notesSz cx="6858000" cy="9144000"/>
  <p:defaultTextStyle>
    <a:defPPr>
      <a:defRPr lang="en-US"/>
    </a:defPPr>
    <a:lvl1pPr marL="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1D1D1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14" autoAdjust="0"/>
    <p:restoredTop sz="50000"/>
  </p:normalViewPr>
  <p:slideViewPr>
    <p:cSldViewPr snapToGrid="0" snapToObjects="1">
      <p:cViewPr varScale="1">
        <p:scale>
          <a:sx n="43" d="100"/>
          <a:sy n="43" d="100"/>
        </p:scale>
        <p:origin x="1848" y="208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39B5D-0E70-944F-B758-728C2B7358D2}" type="datetimeFigureOut">
              <a:rPr kumimoji="1" lang="zh-CN" altLang="en-US" smtClean="0"/>
              <a:t>15/12/30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5BB92-58B2-144E-86A9-7D2ED358E2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5BB92-58B2-144E-86A9-7D2ED358E21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329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339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577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86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6774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25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61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  <a:endParaRPr lang="zh-CN" altLang="en-US" sz="18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858045" y="841948"/>
            <a:ext cx="1336033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395623" y="841948"/>
            <a:ext cx="3612598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Century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Gothic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en-US" altLang="zh-CN" sz="1333" dirty="0" err="1" smtClean="0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>
              <a:lnSpc>
                <a:spcPct val="130000"/>
              </a:lnSpc>
            </a:pPr>
            <a:r>
              <a:rPr kumimoji="1"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r>
              <a:rPr lang="zh-CN" altLang="en-US" sz="1333" dirty="0" smtClean="0">
                <a:solidFill>
                  <a:prstClr val="white"/>
                </a:solidFill>
              </a:rPr>
              <a:t> 部分</a:t>
            </a:r>
            <a:r>
              <a:rPr lang="zh-CN" altLang="en-US" sz="1333" dirty="0">
                <a:solidFill>
                  <a:prstClr val="white"/>
                </a:solidFill>
              </a:rPr>
              <a:t>设计灵感与元素来源于网络</a:t>
            </a: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</a:t>
            </a:r>
            <a:r>
              <a:rPr lang="zh-CN" altLang="en-US" sz="1333" dirty="0" smtClean="0">
                <a:solidFill>
                  <a:prstClr val="white"/>
                </a:solidFill>
              </a:rPr>
              <a:t>联系 </a:t>
            </a:r>
            <a:r>
              <a:rPr lang="zh-CN" altLang="en-US" sz="1333" dirty="0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61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6273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4143155" y="4093452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862560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30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41" r:id="rId1"/>
    <p:sldLayoutId id="2147493542" r:id="rId2"/>
    <p:sldLayoutId id="2147493543" r:id="rId3"/>
    <p:sldLayoutId id="2147493544" r:id="rId4"/>
    <p:sldLayoutId id="2147493545" r:id="rId5"/>
    <p:sldLayoutId id="2147493487" r:id="rId6"/>
    <p:sldLayoutId id="2147493488" r:id="rId7"/>
    <p:sldLayoutId id="2147493489" r:id="rId8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4" y="1140549"/>
            <a:ext cx="7585088" cy="4021323"/>
          </a:xfrm>
          <a:prstGeom prst="rect">
            <a:avLst/>
          </a:prstGeom>
          <a:solidFill>
            <a:srgbClr val="1D1D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451687" y="1512028"/>
            <a:ext cx="6213560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867" b="1" dirty="0" smtClean="0">
                <a:solidFill>
                  <a:schemeClr val="accent2"/>
                </a:solidFill>
                <a:ea typeface="宋体"/>
              </a:rPr>
              <a:t>PLANE</a:t>
            </a:r>
            <a:r>
              <a:rPr kumimoji="1" lang="zh-CN" altLang="en-US" sz="5867" b="1" dirty="0" smtClean="0">
                <a:solidFill>
                  <a:schemeClr val="accent2"/>
                </a:solidFill>
                <a:ea typeface="宋体"/>
              </a:rPr>
              <a:t> </a:t>
            </a:r>
            <a:r>
              <a:rPr kumimoji="1" lang="en-US" altLang="zh-CN" sz="5867" b="1" dirty="0" smtClean="0">
                <a:solidFill>
                  <a:schemeClr val="accent2"/>
                </a:solidFill>
                <a:ea typeface="宋体"/>
              </a:rPr>
              <a:t>SHOTTING</a:t>
            </a:r>
            <a:endParaRPr kumimoji="1" lang="zh-CN" altLang="en-US" sz="5867" b="1" dirty="0">
              <a:solidFill>
                <a:schemeClr val="accent2"/>
              </a:solidFill>
              <a:ea typeface="宋体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1686" y="2422121"/>
            <a:ext cx="3397084" cy="10567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267" b="1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飞机大战</a:t>
            </a:r>
            <a:endParaRPr kumimoji="1" lang="zh-CN" altLang="en-US" sz="6267" b="1" dirty="0">
              <a:solidFill>
                <a:srgbClr val="FFFFFF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686" y="3962707"/>
            <a:ext cx="500303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800" dirty="0" smtClean="0">
                <a:solidFill>
                  <a:srgbClr val="FFFFFF"/>
                </a:solidFill>
                <a:ea typeface="微软雅黑"/>
                <a:cs typeface="Arial"/>
              </a:rPr>
              <a:t>班级：移游</a:t>
            </a:r>
            <a:r>
              <a:rPr kumimoji="1" lang="en-US" altLang="zh-CN" sz="1800" dirty="0" smtClean="0">
                <a:solidFill>
                  <a:srgbClr val="FFFFFF"/>
                </a:solidFill>
                <a:ea typeface="微软雅黑"/>
                <a:cs typeface="Arial"/>
              </a:rPr>
              <a:t>1504</a:t>
            </a:r>
            <a:r>
              <a:rPr kumimoji="1" lang="zh-CN" altLang="en-US" sz="1800" dirty="0" smtClean="0">
                <a:solidFill>
                  <a:srgbClr val="FFFFFF"/>
                </a:solidFill>
                <a:ea typeface="微软雅黑"/>
                <a:cs typeface="Arial"/>
              </a:rPr>
              <a:t>班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1686" y="3667532"/>
            <a:ext cx="5003032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80"/>
              </a:lnSpc>
            </a:pPr>
            <a:r>
              <a:rPr kumimoji="1" lang="en-US" altLang="zh-CN" sz="1800" dirty="0">
                <a:solidFill>
                  <a:schemeClr val="accent2"/>
                </a:solidFill>
                <a:ea typeface="微软雅黑"/>
                <a:cs typeface="Arial"/>
              </a:rPr>
              <a:t>PRESENTED</a:t>
            </a:r>
            <a:r>
              <a:rPr kumimoji="1" lang="zh-CN" altLang="en-US" sz="1800" dirty="0">
                <a:solidFill>
                  <a:schemeClr val="accent2"/>
                </a:solidFill>
                <a:ea typeface="微软雅黑"/>
                <a:cs typeface="Arial"/>
              </a:rPr>
              <a:t> </a:t>
            </a:r>
            <a:r>
              <a:rPr kumimoji="1" lang="en-US" altLang="zh-CN" sz="1800" dirty="0">
                <a:solidFill>
                  <a:schemeClr val="accent2"/>
                </a:solidFill>
                <a:ea typeface="微软雅黑"/>
                <a:cs typeface="Arial"/>
              </a:rPr>
              <a:t>BY</a:t>
            </a:r>
            <a:r>
              <a:rPr kumimoji="1" lang="zh-CN" altLang="en-US" sz="1800" dirty="0">
                <a:solidFill>
                  <a:schemeClr val="accent2"/>
                </a:solidFill>
                <a:ea typeface="微软雅黑"/>
                <a:cs typeface="Arial"/>
              </a:rPr>
              <a:t> </a:t>
            </a:r>
            <a:r>
              <a:rPr kumimoji="1" lang="en-US" altLang="zh-CN" sz="1800" dirty="0" err="1" smtClean="0">
                <a:solidFill>
                  <a:schemeClr val="accent2"/>
                </a:solidFill>
                <a:latin typeface="Segoe UI Light"/>
                <a:cs typeface="Segoe UI Light"/>
              </a:rPr>
              <a:t>WuSiping</a:t>
            </a:r>
            <a:endParaRPr kumimoji="1" lang="en-US" altLang="zh-CN" sz="1800" dirty="0">
              <a:solidFill>
                <a:schemeClr val="accent2"/>
              </a:solidFill>
              <a:ea typeface="微软雅黑"/>
              <a:cs typeface="Arial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012" y="628090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3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5" y="3933579"/>
            <a:ext cx="12192000" cy="178725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853601" y="3933579"/>
            <a:ext cx="1027845" cy="171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11733" b="1" dirty="0">
                <a:solidFill>
                  <a:srgbClr val="1D1D1D"/>
                </a:solidFill>
                <a:ea typeface="宋体"/>
              </a:rPr>
              <a:t>3</a:t>
            </a:r>
            <a:endParaRPr kumimoji="1" lang="zh-CN" altLang="en-US" sz="11733" b="1" dirty="0">
              <a:solidFill>
                <a:srgbClr val="1D1D1D"/>
              </a:solidFill>
              <a:ea typeface="宋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68477" y="4235043"/>
            <a:ext cx="43075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400" dirty="0" smtClean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问题及改进</a:t>
            </a:r>
            <a:endParaRPr kumimoji="1" lang="zh-CN" altLang="en-US" sz="6400" dirty="0">
              <a:solidFill>
                <a:srgbClr val="1D1D1D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075" y="627073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90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57733" y="105816"/>
            <a:ext cx="8584672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267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遇到过的问题</a:t>
            </a:r>
            <a:endParaRPr kumimoji="1" lang="zh-CN" altLang="en-US" sz="4267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1210984" y="1011199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同侧圆角矩形 3"/>
          <p:cNvSpPr/>
          <p:nvPr/>
        </p:nvSpPr>
        <p:spPr>
          <a:xfrm>
            <a:off x="528175" y="1460781"/>
            <a:ext cx="3600400" cy="2476023"/>
          </a:xfrm>
          <a:prstGeom prst="round2SameRect">
            <a:avLst>
              <a:gd name="adj1" fmla="val 4881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CN" altLang="en-US" sz="3200"/>
          </a:p>
        </p:txBody>
      </p:sp>
      <p:sp>
        <p:nvSpPr>
          <p:cNvPr id="5" name="同侧圆角矩形 4"/>
          <p:cNvSpPr/>
          <p:nvPr/>
        </p:nvSpPr>
        <p:spPr>
          <a:xfrm>
            <a:off x="528175" y="3871948"/>
            <a:ext cx="3600400" cy="1885313"/>
          </a:xfrm>
          <a:prstGeom prst="round2SameRect">
            <a:avLst>
              <a:gd name="adj1" fmla="val 0"/>
              <a:gd name="adj2" fmla="val 61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51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CN" altLang="en-US" sz="3200">
              <a:solidFill>
                <a:srgbClr val="404040"/>
              </a:solidFill>
            </a:endParaRPr>
          </a:p>
        </p:txBody>
      </p:sp>
      <p:sp>
        <p:nvSpPr>
          <p:cNvPr id="7" name="TextBox 79"/>
          <p:cNvSpPr txBox="1"/>
          <p:nvPr/>
        </p:nvSpPr>
        <p:spPr>
          <a:xfrm>
            <a:off x="707518" y="2461159"/>
            <a:ext cx="3229037" cy="1046418"/>
          </a:xfrm>
          <a:prstGeom prst="rect">
            <a:avLst/>
          </a:prstGeom>
          <a:noFill/>
          <a:effectLst/>
        </p:spPr>
        <p:txBody>
          <a:bodyPr wrap="square" lIns="121899" tIns="60949" rIns="121899" bIns="6094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敌机需要先</a:t>
            </a:r>
            <a:r>
              <a:rPr lang="zh-CN" altLang="en-US" sz="2000" smtClean="0">
                <a:solidFill>
                  <a:schemeClr val="bg1"/>
                </a:solidFill>
              </a:rPr>
              <a:t>播放爆炸</a:t>
            </a:r>
            <a:r>
              <a:rPr lang="zh-CN" altLang="en-US" sz="2000" dirty="0" smtClean="0">
                <a:solidFill>
                  <a:schemeClr val="bg1"/>
                </a:solidFill>
              </a:rPr>
              <a:t>动画，然后移除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88083" y="1607130"/>
            <a:ext cx="1704912" cy="800197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+mn-ea"/>
              </a:rPr>
              <a:t>问题</a:t>
            </a:r>
            <a:r>
              <a:rPr lang="en-US" altLang="zh-CN" sz="4400" dirty="0" smtClean="0">
                <a:solidFill>
                  <a:schemeClr val="bg1"/>
                </a:solidFill>
                <a:latin typeface="+mn-ea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08924" y="3977355"/>
            <a:ext cx="3397598" cy="1666075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>
              <a:lnSpc>
                <a:spcPct val="130000"/>
              </a:lnSpc>
              <a:spcBef>
                <a:spcPts val="800"/>
              </a:spcBef>
            </a:pPr>
            <a:r>
              <a:rPr lang="en-US" altLang="zh-CN" sz="1800" dirty="0"/>
              <a:t>[</a:t>
            </a:r>
            <a:r>
              <a:rPr lang="en-US" altLang="zh-CN" sz="1800" dirty="0" err="1"/>
              <a:t>CCActionCallFunc</a:t>
            </a:r>
            <a:r>
              <a:rPr lang="en-US" altLang="zh-CN" sz="1800" dirty="0"/>
              <a:t> </a:t>
            </a:r>
            <a:r>
              <a:rPr lang="en-US" altLang="zh-CN" sz="1800" dirty="0" err="1" smtClean="0"/>
              <a:t>actionWithTarget</a:t>
            </a:r>
            <a:r>
              <a:rPr lang="en-US" altLang="zh-CN" sz="1800" dirty="0" smtClean="0"/>
              <a:t>: </a:t>
            </a:r>
            <a:r>
              <a:rPr lang="en-US" altLang="zh-CN" sz="1800" dirty="0"/>
              <a:t>selector:@selector</a:t>
            </a:r>
            <a:r>
              <a:rPr lang="en-US" altLang="zh-CN" sz="1800" dirty="0" smtClean="0"/>
              <a:t>()]</a:t>
            </a:r>
            <a:endParaRPr lang="zh-CN" altLang="en-US" sz="1800" dirty="0" smtClean="0"/>
          </a:p>
          <a:p>
            <a:pPr>
              <a:lnSpc>
                <a:spcPct val="130000"/>
              </a:lnSpc>
              <a:spcBef>
                <a:spcPts val="800"/>
              </a:spcBef>
            </a:pPr>
            <a:r>
              <a:rPr lang="zh-CN" altLang="en-US" sz="1800" dirty="0" smtClean="0">
                <a:latin typeface="Microsoft YaHei" charset="0"/>
                <a:ea typeface="Microsoft YaHei" charset="0"/>
                <a:cs typeface="Microsoft YaHei" charset="0"/>
              </a:rPr>
              <a:t>使用回调来移除被炸毁的敌机</a:t>
            </a:r>
            <a:endParaRPr lang="zh-CN" altLang="en-US" sz="18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同侧圆角矩形 20"/>
          <p:cNvSpPr/>
          <p:nvPr/>
        </p:nvSpPr>
        <p:spPr>
          <a:xfrm>
            <a:off x="4320597" y="1460781"/>
            <a:ext cx="3600400" cy="2476023"/>
          </a:xfrm>
          <a:prstGeom prst="round2SameRect">
            <a:avLst>
              <a:gd name="adj1" fmla="val 4881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CN" altLang="en-US" sz="3200"/>
          </a:p>
        </p:txBody>
      </p:sp>
      <p:sp>
        <p:nvSpPr>
          <p:cNvPr id="22" name="同侧圆角矩形 21"/>
          <p:cNvSpPr/>
          <p:nvPr/>
        </p:nvSpPr>
        <p:spPr>
          <a:xfrm>
            <a:off x="4320597" y="3871948"/>
            <a:ext cx="3600400" cy="1885313"/>
          </a:xfrm>
          <a:prstGeom prst="round2SameRect">
            <a:avLst>
              <a:gd name="adj1" fmla="val 0"/>
              <a:gd name="adj2" fmla="val 61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51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CN" altLang="en-US" sz="3200">
              <a:solidFill>
                <a:srgbClr val="40404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560635" y="1607123"/>
            <a:ext cx="1687279" cy="800197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+mn-ea"/>
              </a:rPr>
              <a:t>问</a:t>
            </a:r>
            <a:r>
              <a:rPr lang="zh-CN" altLang="en-US" sz="4400" dirty="0" smtClean="0">
                <a:solidFill>
                  <a:schemeClr val="bg1"/>
                </a:solidFill>
                <a:latin typeface="+mj-lt"/>
              </a:rPr>
              <a:t>题</a:t>
            </a:r>
            <a:r>
              <a:rPr lang="en-US" altLang="zh-CN" sz="4400" dirty="0" smtClean="0">
                <a:solidFill>
                  <a:schemeClr val="bg1"/>
                </a:solidFill>
                <a:latin typeface="+mj-lt"/>
              </a:rPr>
              <a:t>2</a:t>
            </a:r>
            <a:endParaRPr lang="zh-CN" alt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同侧圆角矩形 37"/>
          <p:cNvSpPr/>
          <p:nvPr/>
        </p:nvSpPr>
        <p:spPr>
          <a:xfrm>
            <a:off x="8113018" y="1460781"/>
            <a:ext cx="3600400" cy="2476023"/>
          </a:xfrm>
          <a:prstGeom prst="round2SameRect">
            <a:avLst>
              <a:gd name="adj1" fmla="val 4881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CN" altLang="en-US" sz="3200"/>
          </a:p>
        </p:txBody>
      </p:sp>
      <p:sp>
        <p:nvSpPr>
          <p:cNvPr id="39" name="同侧圆角矩形 38"/>
          <p:cNvSpPr/>
          <p:nvPr/>
        </p:nvSpPr>
        <p:spPr>
          <a:xfrm>
            <a:off x="8113018" y="3871948"/>
            <a:ext cx="3600400" cy="1885313"/>
          </a:xfrm>
          <a:prstGeom prst="round2SameRect">
            <a:avLst>
              <a:gd name="adj1" fmla="val 0"/>
              <a:gd name="adj2" fmla="val 61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51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CN" altLang="en-US" sz="3200">
              <a:solidFill>
                <a:srgbClr val="40404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353056" y="1607130"/>
            <a:ext cx="1687279" cy="800197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+mj-lt"/>
              </a:rPr>
              <a:t>问题</a:t>
            </a:r>
            <a:r>
              <a:rPr lang="en-US" altLang="zh-CN" sz="4400" dirty="0" smtClean="0">
                <a:solidFill>
                  <a:schemeClr val="bg1"/>
                </a:solidFill>
                <a:latin typeface="+mj-lt"/>
              </a:rPr>
              <a:t>3</a:t>
            </a:r>
            <a:endParaRPr lang="zh-CN" alt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6" name="图片 5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012" y="6280905"/>
            <a:ext cx="1828800" cy="243840"/>
          </a:xfrm>
          <a:prstGeom prst="rect">
            <a:avLst/>
          </a:prstGeom>
        </p:spPr>
      </p:pic>
      <p:sp>
        <p:nvSpPr>
          <p:cNvPr id="57" name="TextBox 79"/>
          <p:cNvSpPr txBox="1"/>
          <p:nvPr/>
        </p:nvSpPr>
        <p:spPr>
          <a:xfrm>
            <a:off x="4557280" y="2454535"/>
            <a:ext cx="3229037" cy="1046418"/>
          </a:xfrm>
          <a:prstGeom prst="rect">
            <a:avLst/>
          </a:prstGeom>
          <a:noFill/>
          <a:effectLst/>
        </p:spPr>
        <p:txBody>
          <a:bodyPr wrap="square" lIns="121899" tIns="60949" rIns="121899" bIns="6094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在设置页面进行音量调节无效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419540" y="3990609"/>
            <a:ext cx="3397598" cy="1203384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>
              <a:lnSpc>
                <a:spcPct val="130000"/>
              </a:lnSpc>
              <a:spcBef>
                <a:spcPts val="800"/>
              </a:spcBef>
            </a:pPr>
            <a:r>
              <a:rPr lang="zh-CN" altLang="en-US" sz="1800" dirty="0" smtClean="0">
                <a:latin typeface="+mn-ea"/>
              </a:rPr>
              <a:t>将音效设置等相关的共用数据都存储在满足单例模式</a:t>
            </a:r>
            <a:r>
              <a:rPr lang="en-US" altLang="zh-CN" sz="1800" dirty="0" err="1" smtClean="0"/>
              <a:t>GameManager</a:t>
            </a:r>
            <a:r>
              <a:rPr lang="zh-CN" altLang="en-US" sz="1800" dirty="0" smtClean="0">
                <a:latin typeface="+mn-ea"/>
              </a:rPr>
              <a:t>的实例下</a:t>
            </a:r>
            <a:endParaRPr lang="zh-CN" altLang="en-US" sz="1800" dirty="0">
              <a:solidFill>
                <a:srgbClr val="404040"/>
              </a:solidFill>
              <a:latin typeface="+mn-ea"/>
              <a:cs typeface="Microsoft YaHei" charset="0"/>
            </a:endParaRPr>
          </a:p>
        </p:txBody>
      </p:sp>
      <p:sp>
        <p:nvSpPr>
          <p:cNvPr id="59" name="TextBox 79"/>
          <p:cNvSpPr txBox="1"/>
          <p:nvPr/>
        </p:nvSpPr>
        <p:spPr>
          <a:xfrm>
            <a:off x="8270493" y="2449998"/>
            <a:ext cx="3229037" cy="1046418"/>
          </a:xfrm>
          <a:prstGeom prst="rect">
            <a:avLst/>
          </a:prstGeom>
          <a:noFill/>
          <a:effectLst/>
        </p:spPr>
        <p:txBody>
          <a:bodyPr wrap="square" lIns="121899" tIns="60949" rIns="121899" bIns="6094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</a:rPr>
              <a:t>有时候移除爆炸播放完的敌机会报错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209665" y="4003863"/>
            <a:ext cx="3397598" cy="1333676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>
              <a:spcBef>
                <a:spcPts val="800"/>
              </a:spcBef>
            </a:pPr>
            <a:r>
              <a:rPr lang="zh-CN" altLang="en-US" sz="1800" dirty="0" smtClean="0">
                <a:latin typeface="+mn-ea"/>
              </a:rPr>
              <a:t>在敌机的运动过程中，当其移出屏幕时就会被移除，这时再次移除就会报错</a:t>
            </a:r>
          </a:p>
          <a:p>
            <a:pPr>
              <a:spcBef>
                <a:spcPts val="800"/>
              </a:spcBef>
            </a:pPr>
            <a:r>
              <a:rPr lang="zh-CN" altLang="en-US" sz="1800" dirty="0" smtClean="0">
                <a:latin typeface="+mn-ea"/>
                <a:cs typeface="Microsoft YaHei" charset="0"/>
              </a:rPr>
              <a:t>因此在移除前需要先检查</a:t>
            </a:r>
            <a:endParaRPr lang="zh-CN" altLang="en-US" sz="1800" dirty="0">
              <a:latin typeface="+mn-ea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3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411977" y="1399232"/>
            <a:ext cx="3550992" cy="3550992"/>
            <a:chOff x="1411977" y="1399232"/>
            <a:chExt cx="3550992" cy="3550992"/>
          </a:xfrm>
        </p:grpSpPr>
        <p:sp>
          <p:nvSpPr>
            <p:cNvPr id="2" name="空心弧 1"/>
            <p:cNvSpPr/>
            <p:nvPr/>
          </p:nvSpPr>
          <p:spPr>
            <a:xfrm rot="16200000">
              <a:off x="1411977" y="1399232"/>
              <a:ext cx="3550992" cy="3550992"/>
            </a:xfrm>
            <a:prstGeom prst="blockArc">
              <a:avLst>
                <a:gd name="adj1" fmla="val 4719989"/>
                <a:gd name="adj2" fmla="val 21446483"/>
                <a:gd name="adj3" fmla="val 56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black"/>
                </a:solidFill>
                <a:latin typeface="Calibri"/>
                <a:ea typeface="宋体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497110" y="1484364"/>
              <a:ext cx="3380729" cy="3380729"/>
            </a:xfrm>
            <a:prstGeom prst="ellipse">
              <a:avLst/>
            </a:prstGeom>
            <a:noFill/>
            <a:ln w="3810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513344" y="1127760"/>
            <a:ext cx="57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dirty="0" smtClean="0">
                <a:solidFill>
                  <a:srgbClr val="FFC000"/>
                </a:solidFill>
                <a:ea typeface="微软雅黑"/>
                <a:cs typeface="Impact"/>
              </a:rPr>
              <a:t>改进想法</a:t>
            </a:r>
            <a:endParaRPr kumimoji="1" lang="zh-CN" altLang="en-US" sz="4800" dirty="0">
              <a:solidFill>
                <a:srgbClr val="FFC000"/>
              </a:solidFill>
              <a:ea typeface="微软雅黑"/>
              <a:cs typeface="Impac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07033" y="2057396"/>
            <a:ext cx="521234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1. </a:t>
            </a:r>
            <a:r>
              <a:rPr kumimoji="1" lang="zh-CN" altLang="en-US" sz="20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敌机被击中时显示掉血量</a:t>
            </a:r>
          </a:p>
          <a:p>
            <a:pPr>
              <a:lnSpc>
                <a:spcPct val="130000"/>
              </a:lnSpc>
            </a:pPr>
            <a:r>
              <a:rPr kumimoji="1" lang="en-US" altLang="zh-CN" sz="20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2. </a:t>
            </a:r>
            <a:r>
              <a:rPr kumimoji="1" lang="zh-CN" altLang="en-US" sz="20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随着游戏的进行，难度不断增加</a:t>
            </a:r>
          </a:p>
          <a:p>
            <a:pPr>
              <a:lnSpc>
                <a:spcPct val="130000"/>
              </a:lnSpc>
            </a:pPr>
            <a:r>
              <a:rPr kumimoji="1" lang="en-US" altLang="zh-CN" sz="20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3. </a:t>
            </a:r>
            <a:r>
              <a:rPr kumimoji="1" lang="zh-CN" altLang="en-US" sz="20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敌机的运动轨迹可以变化</a:t>
            </a:r>
          </a:p>
          <a:p>
            <a:pPr>
              <a:lnSpc>
                <a:spcPct val="130000"/>
              </a:lnSpc>
            </a:pPr>
            <a:r>
              <a:rPr kumimoji="1" lang="en-US" altLang="zh-CN" sz="20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4.</a:t>
            </a:r>
            <a:r>
              <a:rPr kumimoji="1" lang="zh-CN" altLang="en-US" sz="20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 游戏允许暂停和继续</a:t>
            </a:r>
          </a:p>
          <a:p>
            <a:pPr>
              <a:lnSpc>
                <a:spcPct val="130000"/>
              </a:lnSpc>
            </a:pPr>
            <a:r>
              <a:rPr kumimoji="1" lang="en-US" altLang="zh-CN" sz="20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5.</a:t>
            </a:r>
            <a:r>
              <a:rPr kumimoji="1" lang="zh-CN" altLang="en-US" sz="20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 添加更丰富的游戏内容：例如威力不同的飞机、子弹等</a:t>
            </a:r>
          </a:p>
          <a:p>
            <a:pPr>
              <a:lnSpc>
                <a:spcPct val="130000"/>
              </a:lnSpc>
            </a:pPr>
            <a:r>
              <a:rPr kumimoji="1" lang="en-US" altLang="zh-CN" sz="20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6.</a:t>
            </a:r>
            <a:r>
              <a:rPr kumimoji="1" lang="zh-CN" altLang="en-US" sz="2000" dirty="0" smtClean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 界面美化</a:t>
            </a:r>
            <a:endParaRPr kumimoji="1" lang="en-US" altLang="zh-CN" sz="2000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723374" y="1710628"/>
            <a:ext cx="2928197" cy="2928197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9" name="图片 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012" y="628090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4" y="1140549"/>
            <a:ext cx="7585088" cy="4021323"/>
          </a:xfrm>
          <a:prstGeom prst="rect">
            <a:avLst/>
          </a:prstGeom>
          <a:solidFill>
            <a:srgbClr val="1D1D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451687" y="1512028"/>
            <a:ext cx="4376519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867" dirty="0">
                <a:solidFill>
                  <a:schemeClr val="accent2"/>
                </a:solidFill>
                <a:ea typeface="宋体"/>
              </a:rPr>
              <a:t>THANK YOU</a:t>
            </a:r>
            <a:endParaRPr kumimoji="1" lang="zh-CN" altLang="en-US" sz="5867" dirty="0">
              <a:solidFill>
                <a:schemeClr val="accent2"/>
              </a:solidFill>
              <a:ea typeface="宋体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1687" y="2289200"/>
            <a:ext cx="5977919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867" dirty="0">
                <a:solidFill>
                  <a:srgbClr val="FFFFFF"/>
                </a:solidFill>
                <a:ea typeface="宋体"/>
              </a:rPr>
              <a:t>FOR</a:t>
            </a:r>
            <a:r>
              <a:rPr kumimoji="1" lang="zh-CN" altLang="en-US" sz="5867" dirty="0">
                <a:solidFill>
                  <a:srgbClr val="FFFFFF"/>
                </a:solidFill>
                <a:ea typeface="宋体"/>
              </a:rPr>
              <a:t> </a:t>
            </a:r>
            <a:r>
              <a:rPr kumimoji="1" lang="en-US" altLang="zh-CN" sz="5867" dirty="0">
                <a:solidFill>
                  <a:srgbClr val="FFFFFF"/>
                </a:solidFill>
                <a:ea typeface="宋体"/>
              </a:rPr>
              <a:t>WATCHING</a:t>
            </a:r>
            <a:endParaRPr kumimoji="1" lang="zh-CN" altLang="en-US" sz="5867" dirty="0">
              <a:solidFill>
                <a:srgbClr val="FFFFFF"/>
              </a:solidFill>
              <a:ea typeface="宋体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1686" y="3336614"/>
            <a:ext cx="5003032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80"/>
              </a:lnSpc>
            </a:pPr>
            <a:r>
              <a:rPr kumimoji="1" lang="en-US" altLang="zh-CN" sz="1800" dirty="0">
                <a:solidFill>
                  <a:schemeClr val="accent2"/>
                </a:solidFill>
                <a:ea typeface="微软雅黑"/>
                <a:cs typeface="Arial"/>
              </a:rPr>
              <a:t>PRESENTED</a:t>
            </a:r>
            <a:r>
              <a:rPr kumimoji="1" lang="zh-CN" altLang="en-US" sz="1800" dirty="0">
                <a:solidFill>
                  <a:schemeClr val="accent2"/>
                </a:solidFill>
                <a:ea typeface="微软雅黑"/>
                <a:cs typeface="Arial"/>
              </a:rPr>
              <a:t> </a:t>
            </a:r>
            <a:r>
              <a:rPr kumimoji="1" lang="en-US" altLang="zh-CN" sz="1800" dirty="0">
                <a:solidFill>
                  <a:schemeClr val="accent2"/>
                </a:solidFill>
                <a:ea typeface="微软雅黑"/>
                <a:cs typeface="Arial"/>
              </a:rPr>
              <a:t>BY</a:t>
            </a:r>
            <a:r>
              <a:rPr kumimoji="1" lang="zh-CN" altLang="en-US" sz="1800" dirty="0">
                <a:solidFill>
                  <a:schemeClr val="accent2"/>
                </a:solidFill>
                <a:ea typeface="微软雅黑"/>
                <a:cs typeface="Arial"/>
              </a:rPr>
              <a:t> </a:t>
            </a:r>
            <a:r>
              <a:rPr kumimoji="1" lang="en-US" altLang="zh-CN" sz="1800" dirty="0" err="1" smtClean="0">
                <a:solidFill>
                  <a:schemeClr val="accent2"/>
                </a:solidFill>
                <a:latin typeface="Segoe UI Light"/>
                <a:cs typeface="Segoe UI Light"/>
              </a:rPr>
              <a:t>WuSiping</a:t>
            </a:r>
            <a:endParaRPr kumimoji="1" lang="en-US" altLang="zh-CN" sz="1800" dirty="0">
              <a:solidFill>
                <a:schemeClr val="accent2"/>
              </a:solidFill>
              <a:ea typeface="微软雅黑"/>
              <a:cs typeface="Arial"/>
            </a:endParaRPr>
          </a:p>
        </p:txBody>
      </p:sp>
      <p:pic>
        <p:nvPicPr>
          <p:cNvPr id="7" name="图片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012" y="628090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1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35847" y="0"/>
            <a:ext cx="5656948" cy="6858000"/>
          </a:xfrm>
          <a:prstGeom prst="rect">
            <a:avLst/>
          </a:prstGeom>
          <a:solidFill>
            <a:srgbClr val="1D1D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6000" b="1" dirty="0"/>
          </a:p>
        </p:txBody>
      </p:sp>
      <p:grpSp>
        <p:nvGrpSpPr>
          <p:cNvPr id="3" name="组 2"/>
          <p:cNvGrpSpPr/>
          <p:nvPr/>
        </p:nvGrpSpPr>
        <p:grpSpPr>
          <a:xfrm>
            <a:off x="6032073" y="615817"/>
            <a:ext cx="6160719" cy="1616671"/>
            <a:chOff x="4743860" y="461861"/>
            <a:chExt cx="4400139" cy="1154667"/>
          </a:xfrm>
        </p:grpSpPr>
        <p:sp>
          <p:nvSpPr>
            <p:cNvPr id="4" name="剪去单角的矩形 3"/>
            <p:cNvSpPr/>
            <p:nvPr/>
          </p:nvSpPr>
          <p:spPr>
            <a:xfrm flipH="1" flipV="1">
              <a:off x="4754355" y="461861"/>
              <a:ext cx="4389644" cy="1144170"/>
            </a:xfrm>
            <a:prstGeom prst="snip1Rect">
              <a:avLst>
                <a:gd name="adj" fmla="val 2675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" name="直角三角形 4"/>
            <p:cNvSpPr/>
            <p:nvPr/>
          </p:nvSpPr>
          <p:spPr>
            <a:xfrm flipH="1" flipV="1">
              <a:off x="4743860" y="1291124"/>
              <a:ext cx="325404" cy="325404"/>
            </a:xfrm>
            <a:prstGeom prst="rt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81349" y="5648335"/>
            <a:ext cx="291137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267" b="1" dirty="0">
                <a:solidFill>
                  <a:srgbClr val="FFFFFF"/>
                </a:solidFill>
              </a:rPr>
              <a:t>CONTENTS</a:t>
            </a:r>
            <a:endParaRPr kumimoji="1" lang="zh-CN" altLang="en-US" sz="4267" b="1" dirty="0">
              <a:solidFill>
                <a:srgbClr val="FFFF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35847" y="730462"/>
            <a:ext cx="5359581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err="1" smtClean="0">
                <a:solidFill>
                  <a:srgbClr val="103154"/>
                </a:solidFill>
                <a:latin typeface="Microsoft YaHei" charset="0"/>
                <a:ea typeface="Microsoft YaHei" charset="0"/>
                <a:cs typeface="Microsoft YaHei" charset="0"/>
              </a:rPr>
              <a:t>PlaneShotting</a:t>
            </a:r>
            <a:r>
              <a:rPr lang="zh-CN" altLang="en-US" sz="1600" dirty="0">
                <a:solidFill>
                  <a:srgbClr val="103154"/>
                </a:solidFill>
                <a:latin typeface="Microsoft YaHei" charset="0"/>
                <a:ea typeface="Microsoft YaHei" charset="0"/>
                <a:cs typeface="Microsoft YaHei" charset="0"/>
              </a:rPr>
              <a:t>是一款利用</a:t>
            </a:r>
            <a:r>
              <a:rPr lang="en-US" altLang="zh-CN" sz="1600" dirty="0">
                <a:solidFill>
                  <a:srgbClr val="103154"/>
                </a:solidFill>
                <a:latin typeface="Microsoft YaHei" charset="0"/>
                <a:ea typeface="Microsoft YaHei" charset="0"/>
                <a:cs typeface="Microsoft YaHei" charset="0"/>
              </a:rPr>
              <a:t>cocos2d-v3.4 iOS</a:t>
            </a:r>
            <a:r>
              <a:rPr lang="zh-CN" altLang="en-US" sz="1600" dirty="0">
                <a:solidFill>
                  <a:srgbClr val="103154"/>
                </a:solidFill>
                <a:latin typeface="Microsoft YaHei" charset="0"/>
                <a:ea typeface="Microsoft YaHei" charset="0"/>
                <a:cs typeface="Microsoft YaHei" charset="0"/>
              </a:rPr>
              <a:t>开发、模仿打飞机的小游戏。整个游戏主要实现了</a:t>
            </a:r>
            <a:r>
              <a:rPr lang="zh-CN" altLang="en-US" sz="1600" dirty="0" smtClean="0">
                <a:solidFill>
                  <a:srgbClr val="103154"/>
                </a:solidFill>
                <a:latin typeface="Microsoft YaHei" charset="0"/>
                <a:ea typeface="Microsoft YaHei" charset="0"/>
                <a:cs typeface="Microsoft YaHei" charset="0"/>
              </a:rPr>
              <a:t>下面几个界面：</a:t>
            </a:r>
            <a:r>
              <a:rPr lang="zh-CN" altLang="en-US" sz="1600" dirty="0">
                <a:solidFill>
                  <a:srgbClr val="103154"/>
                </a:solidFill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lang="en-US" altLang="zh-CN" sz="1600" dirty="0">
                <a:solidFill>
                  <a:srgbClr val="103154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lang="zh-CN" altLang="en-US" sz="1600" dirty="0">
                <a:solidFill>
                  <a:srgbClr val="103154"/>
                </a:solidFill>
                <a:latin typeface="Microsoft YaHei" charset="0"/>
                <a:ea typeface="Microsoft YaHei" charset="0"/>
                <a:cs typeface="Microsoft YaHei" charset="0"/>
              </a:rPr>
              <a:t>）登陆界面；（</a:t>
            </a:r>
            <a:r>
              <a:rPr lang="en-US" altLang="zh-CN" sz="1600" dirty="0">
                <a:solidFill>
                  <a:srgbClr val="103154"/>
                </a:solidFill>
                <a:latin typeface="Microsoft YaHei" charset="0"/>
                <a:ea typeface="Microsoft YaHei" charset="0"/>
                <a:cs typeface="Microsoft YaHei" charset="0"/>
              </a:rPr>
              <a:t>2</a:t>
            </a:r>
            <a:r>
              <a:rPr lang="zh-CN" altLang="en-US" sz="1600" dirty="0">
                <a:solidFill>
                  <a:srgbClr val="103154"/>
                </a:solidFill>
                <a:latin typeface="Microsoft YaHei" charset="0"/>
                <a:ea typeface="Microsoft YaHei" charset="0"/>
                <a:cs typeface="Microsoft YaHei" charset="0"/>
              </a:rPr>
              <a:t>）主角选择界面；（</a:t>
            </a:r>
            <a:r>
              <a:rPr lang="en-US" altLang="zh-CN" sz="1600" dirty="0">
                <a:solidFill>
                  <a:srgbClr val="103154"/>
                </a:solidFill>
                <a:latin typeface="Microsoft YaHei" charset="0"/>
                <a:ea typeface="Microsoft YaHei" charset="0"/>
                <a:cs typeface="Microsoft YaHei" charset="0"/>
              </a:rPr>
              <a:t>3</a:t>
            </a:r>
            <a:r>
              <a:rPr lang="zh-CN" altLang="en-US" sz="1600" dirty="0" smtClean="0">
                <a:solidFill>
                  <a:srgbClr val="103154"/>
                </a:solidFill>
                <a:latin typeface="Microsoft YaHei" charset="0"/>
                <a:ea typeface="Microsoft YaHei" charset="0"/>
                <a:cs typeface="Microsoft YaHei" charset="0"/>
              </a:rPr>
              <a:t>）游戏界面；（</a:t>
            </a:r>
            <a:r>
              <a:rPr lang="en-US" altLang="zh-CN" sz="1600" dirty="0" smtClean="0">
                <a:solidFill>
                  <a:srgbClr val="103154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lang="zh-CN" altLang="en-US" sz="1600" dirty="0" smtClean="0">
                <a:solidFill>
                  <a:srgbClr val="103154"/>
                </a:solidFill>
                <a:latin typeface="Microsoft YaHei" charset="0"/>
                <a:ea typeface="Microsoft YaHei" charset="0"/>
                <a:cs typeface="Microsoft YaHei" charset="0"/>
              </a:rPr>
              <a:t>）游戏结束界面；</a:t>
            </a:r>
            <a:r>
              <a:rPr lang="zh-CN" altLang="en-US" sz="1600" dirty="0">
                <a:solidFill>
                  <a:srgbClr val="103154"/>
                </a:solidFill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lang="en-US" altLang="zh-CN" sz="1600" dirty="0">
                <a:solidFill>
                  <a:srgbClr val="103154"/>
                </a:solidFill>
                <a:latin typeface="Microsoft YaHei" charset="0"/>
                <a:ea typeface="Microsoft YaHei" charset="0"/>
                <a:cs typeface="Microsoft YaHei" charset="0"/>
              </a:rPr>
              <a:t>6</a:t>
            </a:r>
            <a:r>
              <a:rPr lang="zh-CN" altLang="en-US" sz="1600" dirty="0">
                <a:solidFill>
                  <a:srgbClr val="103154"/>
                </a:solidFill>
                <a:latin typeface="Microsoft YaHei" charset="0"/>
                <a:ea typeface="Microsoft YaHei" charset="0"/>
                <a:cs typeface="Microsoft YaHei" charset="0"/>
              </a:rPr>
              <a:t>）</a:t>
            </a:r>
            <a:r>
              <a:rPr lang="zh-CN" altLang="en-US" sz="1600" dirty="0" smtClean="0">
                <a:solidFill>
                  <a:srgbClr val="103154"/>
                </a:solidFill>
                <a:latin typeface="Microsoft YaHei" charset="0"/>
                <a:ea typeface="Microsoft YaHei" charset="0"/>
                <a:cs typeface="Microsoft YaHei" charset="0"/>
              </a:rPr>
              <a:t>排行榜界面；</a:t>
            </a:r>
            <a:r>
              <a:rPr lang="zh-CN" altLang="en-US" sz="1600" dirty="0">
                <a:solidFill>
                  <a:srgbClr val="103154"/>
                </a:solidFill>
                <a:latin typeface="Microsoft YaHei" charset="0"/>
                <a:ea typeface="Microsoft YaHei" charset="0"/>
                <a:cs typeface="Microsoft YaHei" charset="0"/>
              </a:rPr>
              <a:t>（</a:t>
            </a:r>
            <a:r>
              <a:rPr lang="en-US" altLang="zh-CN" sz="1600" dirty="0">
                <a:solidFill>
                  <a:srgbClr val="103154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zh-CN" altLang="en-US" sz="1600" dirty="0" smtClean="0">
                <a:solidFill>
                  <a:srgbClr val="103154"/>
                </a:solidFill>
                <a:latin typeface="Microsoft YaHei" charset="0"/>
                <a:ea typeface="Microsoft YaHei" charset="0"/>
                <a:cs typeface="Microsoft YaHei" charset="0"/>
              </a:rPr>
              <a:t>）设置界面。</a:t>
            </a:r>
            <a:endParaRPr lang="zh-CN" altLang="en-US" sz="1600" dirty="0">
              <a:solidFill>
                <a:srgbClr val="103154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39930" y="3161611"/>
            <a:ext cx="1816555" cy="51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133" dirty="0">
                <a:solidFill>
                  <a:schemeClr val="bg1"/>
                </a:solidFill>
              </a:rPr>
              <a:t>PART</a:t>
            </a:r>
            <a:r>
              <a:rPr lang="zh-CN" altLang="en-US" sz="2133" dirty="0">
                <a:solidFill>
                  <a:schemeClr val="bg1"/>
                </a:solidFill>
              </a:rPr>
              <a:t> </a:t>
            </a:r>
            <a:r>
              <a:rPr lang="en-US" altLang="zh-CN" sz="2133" dirty="0">
                <a:solidFill>
                  <a:schemeClr val="bg1"/>
                </a:solidFill>
              </a:rPr>
              <a:t>ONE</a:t>
            </a:r>
            <a:endParaRPr kumimoji="1" lang="zh-CN" altLang="en-US" sz="2133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11431" y="3035239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>
                <a:solidFill>
                  <a:srgbClr val="FFFFFF"/>
                </a:solidFill>
              </a:rPr>
              <a:t>01</a:t>
            </a:r>
            <a:endParaRPr kumimoji="1" lang="zh-CN" altLang="en-US" sz="4800" dirty="0">
              <a:solidFill>
                <a:srgbClr val="FFFFF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39930" y="4029118"/>
            <a:ext cx="1816555" cy="51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133" dirty="0">
                <a:solidFill>
                  <a:schemeClr val="bg1"/>
                </a:solidFill>
              </a:rPr>
              <a:t>PART</a:t>
            </a:r>
            <a:r>
              <a:rPr lang="zh-CN" altLang="en-US" sz="2133" dirty="0">
                <a:solidFill>
                  <a:schemeClr val="bg1"/>
                </a:solidFill>
              </a:rPr>
              <a:t> </a:t>
            </a:r>
            <a:r>
              <a:rPr lang="en-US" altLang="zh-CN" sz="2133" dirty="0">
                <a:solidFill>
                  <a:schemeClr val="bg1"/>
                </a:solidFill>
              </a:rPr>
              <a:t>TWO</a:t>
            </a:r>
            <a:endParaRPr kumimoji="1" lang="zh-CN" altLang="en-US" sz="2133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11431" y="3902746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>
                <a:solidFill>
                  <a:srgbClr val="FFFFFF"/>
                </a:solidFill>
              </a:rPr>
              <a:t>02</a:t>
            </a:r>
            <a:endParaRPr kumimoji="1" lang="zh-CN" altLang="en-US" sz="4800" dirty="0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39930" y="4896624"/>
            <a:ext cx="1816555" cy="51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133" dirty="0">
                <a:solidFill>
                  <a:schemeClr val="bg1"/>
                </a:solidFill>
              </a:rPr>
              <a:t>PART</a:t>
            </a:r>
            <a:r>
              <a:rPr lang="zh-CN" altLang="en-US" sz="2133" dirty="0">
                <a:solidFill>
                  <a:schemeClr val="bg1"/>
                </a:solidFill>
              </a:rPr>
              <a:t> </a:t>
            </a:r>
            <a:r>
              <a:rPr lang="en-US" altLang="zh-CN" sz="2133" dirty="0">
                <a:solidFill>
                  <a:schemeClr val="bg1"/>
                </a:solidFill>
              </a:rPr>
              <a:t>THREE</a:t>
            </a:r>
            <a:endParaRPr kumimoji="1" lang="zh-CN" altLang="en-US" sz="2133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11431" y="4770253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>
                <a:solidFill>
                  <a:srgbClr val="FFFFFF"/>
                </a:solidFill>
              </a:rPr>
              <a:t>03</a:t>
            </a:r>
            <a:endParaRPr kumimoji="1" lang="zh-CN" altLang="en-US" sz="4800" dirty="0">
              <a:solidFill>
                <a:srgbClr val="FFFF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418593" y="3161611"/>
            <a:ext cx="1281120" cy="519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133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概况介绍</a:t>
            </a:r>
            <a:endParaRPr kumimoji="1" lang="zh-CN" altLang="en-US" sz="2133" dirty="0">
              <a:solidFill>
                <a:srgbClr val="FFFFFF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418593" y="4029118"/>
            <a:ext cx="1324402" cy="519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133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实现细节</a:t>
            </a:r>
            <a:endParaRPr kumimoji="1" lang="zh-CN" altLang="en-US" sz="2133" dirty="0">
              <a:solidFill>
                <a:srgbClr val="FFFFFF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418593" y="4896625"/>
            <a:ext cx="1558440" cy="519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133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问题及改进</a:t>
            </a:r>
            <a:endParaRPr kumimoji="1" lang="zh-CN" altLang="en-US" sz="2133" dirty="0">
              <a:solidFill>
                <a:srgbClr val="FFFFFF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4" name="图片 2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012" y="628090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73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5" y="3933579"/>
            <a:ext cx="12192000" cy="178725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853601" y="3933579"/>
            <a:ext cx="1027845" cy="171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11733" b="1" dirty="0">
                <a:solidFill>
                  <a:srgbClr val="1D1D1D"/>
                </a:solidFill>
                <a:ea typeface="宋体"/>
              </a:rPr>
              <a:t>1</a:t>
            </a:r>
            <a:endParaRPr kumimoji="1" lang="zh-CN" altLang="en-US" sz="11733" b="1" dirty="0">
              <a:solidFill>
                <a:srgbClr val="1D1D1D"/>
              </a:solidFill>
              <a:ea typeface="宋体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68477" y="4235043"/>
            <a:ext cx="3467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400" dirty="0" smtClean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概况介绍</a:t>
            </a:r>
            <a:endParaRPr kumimoji="1" lang="zh-CN" altLang="en-US" sz="6400" dirty="0">
              <a:solidFill>
                <a:srgbClr val="1D1D1D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075" y="627073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8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4"/>
          <p:cNvSpPr/>
          <p:nvPr/>
        </p:nvSpPr>
        <p:spPr>
          <a:xfrm rot="5400000" flipH="1">
            <a:off x="-160074" y="160869"/>
            <a:ext cx="6869291" cy="6547556"/>
          </a:xfrm>
          <a:custGeom>
            <a:avLst/>
            <a:gdLst/>
            <a:ahLst/>
            <a:cxnLst/>
            <a:rect l="l" t="t" r="r" b="b"/>
            <a:pathLst>
              <a:path w="5151968" h="5410203">
                <a:moveTo>
                  <a:pt x="5151967" y="2023534"/>
                </a:moveTo>
                <a:lnTo>
                  <a:pt x="0" y="2023534"/>
                </a:lnTo>
                <a:lnTo>
                  <a:pt x="2575984" y="0"/>
                </a:lnTo>
                <a:close/>
                <a:moveTo>
                  <a:pt x="5151968" y="2023536"/>
                </a:moveTo>
                <a:lnTo>
                  <a:pt x="5151968" y="5410203"/>
                </a:lnTo>
                <a:lnTo>
                  <a:pt x="8468" y="5410203"/>
                </a:lnTo>
                <a:lnTo>
                  <a:pt x="8468" y="20235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12609" y="1122135"/>
            <a:ext cx="155042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667" b="1" dirty="0" smtClean="0">
                <a:solidFill>
                  <a:schemeClr val="accent2"/>
                </a:solidFill>
                <a:latin typeface="Calibri"/>
                <a:ea typeface="宋体"/>
              </a:rPr>
              <a:t>开发语言</a:t>
            </a:r>
            <a:endParaRPr kumimoji="1" lang="zh-CN" altLang="en-US" sz="2667" b="1" dirty="0">
              <a:solidFill>
                <a:schemeClr val="accent2"/>
              </a:solidFill>
              <a:latin typeface="Calibri"/>
              <a:ea typeface="宋体"/>
            </a:endParaRPr>
          </a:p>
        </p:txBody>
      </p:sp>
      <p:sp>
        <p:nvSpPr>
          <p:cNvPr id="7" name="直角三角形 6"/>
          <p:cNvSpPr/>
          <p:nvPr/>
        </p:nvSpPr>
        <p:spPr>
          <a:xfrm flipH="1">
            <a:off x="7010740" y="1234103"/>
            <a:ext cx="301868" cy="301868"/>
          </a:xfrm>
          <a:prstGeom prst="rtTriangle">
            <a:avLst/>
          </a:prstGeom>
          <a:solidFill>
            <a:srgbClr val="F1B0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12607" y="1589647"/>
            <a:ext cx="455280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800" dirty="0" smtClean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Object-C</a:t>
            </a:r>
            <a:endParaRPr kumimoji="1" lang="zh-CN" altLang="en-US" sz="1800" dirty="0">
              <a:solidFill>
                <a:srgbClr val="1D1D1D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12609" y="2544811"/>
            <a:ext cx="223811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667" b="1" dirty="0" smtClean="0">
                <a:solidFill>
                  <a:schemeClr val="accent2"/>
                </a:solidFill>
                <a:latin typeface="Calibri"/>
                <a:ea typeface="宋体"/>
              </a:rPr>
              <a:t>所用游戏引擎</a:t>
            </a:r>
            <a:endParaRPr kumimoji="1" lang="zh-CN" altLang="en-US" sz="2667" b="1" dirty="0">
              <a:solidFill>
                <a:schemeClr val="accent2"/>
              </a:solidFill>
              <a:latin typeface="Calibri"/>
              <a:ea typeface="宋体"/>
            </a:endParaRPr>
          </a:p>
        </p:txBody>
      </p:sp>
      <p:sp>
        <p:nvSpPr>
          <p:cNvPr id="11" name="直角三角形 10"/>
          <p:cNvSpPr/>
          <p:nvPr/>
        </p:nvSpPr>
        <p:spPr>
          <a:xfrm flipH="1">
            <a:off x="7010740" y="2656779"/>
            <a:ext cx="301868" cy="301868"/>
          </a:xfrm>
          <a:prstGeom prst="rtTriangle">
            <a:avLst/>
          </a:prstGeom>
          <a:solidFill>
            <a:srgbClr val="F1B0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12607" y="3012323"/>
            <a:ext cx="46645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en-US" altLang="zh-CN" sz="2000" dirty="0" smtClean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cocos2d-v3.4</a:t>
            </a:r>
            <a:r>
              <a:rPr kumimoji="1" lang="zh-CN" altLang="en-US" sz="2000" dirty="0" smtClean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（支持</a:t>
            </a:r>
            <a:r>
              <a:rPr kumimoji="1" lang="en-US" altLang="zh-CN" sz="2000" dirty="0" smtClean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ARC</a:t>
            </a:r>
            <a:r>
              <a:rPr kumimoji="1" lang="zh-CN" altLang="en-US" sz="2000" dirty="0" smtClean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kumimoji="1" lang="en-US" altLang="zh-CN" sz="2000" dirty="0" smtClean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v2.X</a:t>
            </a:r>
            <a:r>
              <a:rPr kumimoji="1" lang="zh-CN" altLang="en-US" sz="2000" dirty="0" smtClean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不支持）</a:t>
            </a:r>
            <a:endParaRPr kumimoji="1" lang="zh-CN" altLang="en-US" sz="2000" dirty="0">
              <a:solidFill>
                <a:srgbClr val="1D1D1D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12609" y="4057429"/>
            <a:ext cx="155042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667" b="1" dirty="0" smtClean="0">
                <a:solidFill>
                  <a:schemeClr val="accent2"/>
                </a:solidFill>
                <a:latin typeface="Calibri"/>
                <a:ea typeface="宋体"/>
              </a:rPr>
              <a:t>开发工具</a:t>
            </a:r>
            <a:endParaRPr kumimoji="1" lang="zh-CN" altLang="en-US" sz="2667" b="1" dirty="0">
              <a:solidFill>
                <a:schemeClr val="accent2"/>
              </a:solidFill>
              <a:latin typeface="Calibri"/>
              <a:ea typeface="宋体"/>
            </a:endParaRPr>
          </a:p>
        </p:txBody>
      </p:sp>
      <p:sp>
        <p:nvSpPr>
          <p:cNvPr id="15" name="直角三角形 14"/>
          <p:cNvSpPr/>
          <p:nvPr/>
        </p:nvSpPr>
        <p:spPr>
          <a:xfrm flipH="1">
            <a:off x="7010740" y="4169398"/>
            <a:ext cx="301868" cy="301868"/>
          </a:xfrm>
          <a:prstGeom prst="rtTriangle">
            <a:avLst/>
          </a:prstGeom>
          <a:solidFill>
            <a:srgbClr val="F1B0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12607" y="4524942"/>
            <a:ext cx="455280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en-US" altLang="zh-CN" sz="1800" dirty="0" err="1" smtClean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Xcode</a:t>
            </a:r>
            <a:endParaRPr kumimoji="1" lang="zh-CN" altLang="en-US" sz="1800" dirty="0">
              <a:solidFill>
                <a:srgbClr val="1D1D1D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08785" y="4590163"/>
            <a:ext cx="2963131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1600" dirty="0" smtClean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首先，对整个游戏的开发进行概要介绍。</a:t>
            </a:r>
            <a:endParaRPr kumimoji="1" lang="zh-CN" altLang="en-US" sz="1600" dirty="0">
              <a:solidFill>
                <a:srgbClr val="1D1D1D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2310" y="4590163"/>
            <a:ext cx="82443" cy="1272143"/>
          </a:xfrm>
          <a:prstGeom prst="rect">
            <a:avLst/>
          </a:prstGeom>
          <a:solidFill>
            <a:srgbClr val="1D1D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687826" y="1122135"/>
            <a:ext cx="3004435" cy="3004435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17" name="图片 1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075" y="627073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9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57733" y="105816"/>
            <a:ext cx="8584672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267" dirty="0" smtClean="0">
                <a:solidFill>
                  <a:srgbClr val="F9B616"/>
                </a:solidFill>
                <a:latin typeface="Microsoft YaHei" charset="0"/>
                <a:ea typeface="Microsoft YaHei" charset="0"/>
                <a:cs typeface="Microsoft YaHei" charset="0"/>
              </a:rPr>
              <a:t>程序中几个主要类</a:t>
            </a:r>
            <a:endParaRPr kumimoji="1" lang="zh-CN" altLang="en-US" sz="4267" dirty="0">
              <a:solidFill>
                <a:srgbClr val="F9B616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1210984" y="1011199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1044424" y="1384304"/>
            <a:ext cx="1708878" cy="1022155"/>
          </a:xfrm>
          <a:prstGeom prst="roundRect">
            <a:avLst>
              <a:gd name="adj" fmla="val 7843"/>
            </a:avLst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9" rIns="91427" bIns="45719" rtlCol="0" anchor="ctr"/>
          <a:lstStyle/>
          <a:p>
            <a:pPr algn="ctr" defTabSz="914218"/>
            <a:r>
              <a:rPr lang="en-US" altLang="zh-CN" sz="2000" b="1" dirty="0" smtClean="0">
                <a:solidFill>
                  <a:schemeClr val="bg1"/>
                </a:solidFill>
                <a:ea typeface="宋体"/>
              </a:rPr>
              <a:t>Plane</a:t>
            </a:r>
            <a:r>
              <a:rPr lang="zh-CN" altLang="en-US" sz="2000" b="1" dirty="0" smtClean="0">
                <a:solidFill>
                  <a:schemeClr val="bg1"/>
                </a:solidFill>
                <a:ea typeface="宋体"/>
              </a:rPr>
              <a:t>、</a:t>
            </a:r>
            <a:r>
              <a:rPr lang="en-US" altLang="zh-CN" sz="2000" b="1" dirty="0" smtClean="0">
                <a:solidFill>
                  <a:schemeClr val="bg1"/>
                </a:solidFill>
                <a:ea typeface="宋体"/>
              </a:rPr>
              <a:t>Enemy</a:t>
            </a:r>
            <a:r>
              <a:rPr lang="zh-CN" altLang="en-US" sz="2000" b="1" dirty="0" smtClean="0">
                <a:solidFill>
                  <a:schemeClr val="bg1"/>
                </a:solidFill>
                <a:ea typeface="宋体"/>
              </a:rPr>
              <a:t>、</a:t>
            </a:r>
            <a:r>
              <a:rPr lang="en-US" altLang="zh-CN" sz="2000" b="1" dirty="0" smtClean="0">
                <a:solidFill>
                  <a:schemeClr val="bg1"/>
                </a:solidFill>
                <a:ea typeface="宋体"/>
              </a:rPr>
              <a:t>Bullet</a:t>
            </a:r>
            <a:endParaRPr lang="zh-CN" altLang="en-US" sz="2000" b="1" dirty="0">
              <a:solidFill>
                <a:schemeClr val="bg1"/>
              </a:solidFill>
              <a:ea typeface="宋体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24458" y="3030883"/>
            <a:ext cx="2143594" cy="938945"/>
          </a:xfrm>
          <a:prstGeom prst="roundRect">
            <a:avLst>
              <a:gd name="adj" fmla="val 784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9" rIns="91427" bIns="45719" rtlCol="0" anchor="ctr"/>
          <a:lstStyle/>
          <a:p>
            <a:pPr algn="ctr" defTabSz="914218"/>
            <a:r>
              <a:rPr lang="en-US" altLang="zh-CN" sz="2000" b="1" dirty="0" err="1" smtClean="0">
                <a:solidFill>
                  <a:schemeClr val="bg1"/>
                </a:solidFill>
                <a:ea typeface="宋体"/>
              </a:rPr>
              <a:t>GameManager</a:t>
            </a:r>
            <a:endParaRPr lang="zh-CN" altLang="en-US" sz="2000" b="1" dirty="0">
              <a:solidFill>
                <a:schemeClr val="bg1"/>
              </a:solidFill>
              <a:ea typeface="宋体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24458" y="4496922"/>
            <a:ext cx="2143594" cy="830451"/>
          </a:xfrm>
          <a:prstGeom prst="roundRect">
            <a:avLst>
              <a:gd name="adj" fmla="val 7843"/>
            </a:avLst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9" rIns="91427" bIns="45719" rtlCol="0" anchor="ctr"/>
          <a:lstStyle/>
          <a:p>
            <a:pPr algn="ctr" defTabSz="914218"/>
            <a:r>
              <a:rPr lang="en-US" altLang="zh-CN" sz="2000" b="1" dirty="0" err="1" smtClean="0">
                <a:solidFill>
                  <a:schemeClr val="bg1"/>
                </a:solidFill>
                <a:ea typeface="宋体"/>
              </a:rPr>
              <a:t>StartScene</a:t>
            </a:r>
            <a:endParaRPr lang="zh-CN" altLang="en-US" sz="2000" b="1" dirty="0">
              <a:solidFill>
                <a:schemeClr val="bg1"/>
              </a:solidFill>
              <a:ea typeface="宋体"/>
            </a:endParaRPr>
          </a:p>
        </p:txBody>
      </p:sp>
      <p:cxnSp>
        <p:nvCxnSpPr>
          <p:cNvPr id="8" name="直接连接符 6"/>
          <p:cNvCxnSpPr>
            <a:stCxn id="4" idx="2"/>
            <a:endCxn id="5" idx="0"/>
          </p:cNvCxnSpPr>
          <p:nvPr/>
        </p:nvCxnSpPr>
        <p:spPr>
          <a:xfrm flipH="1">
            <a:off x="1896255" y="2406459"/>
            <a:ext cx="2608" cy="62442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9"/>
          <p:cNvCxnSpPr>
            <a:stCxn id="5" idx="2"/>
            <a:endCxn id="6" idx="0"/>
          </p:cNvCxnSpPr>
          <p:nvPr/>
        </p:nvCxnSpPr>
        <p:spPr>
          <a:xfrm>
            <a:off x="1896255" y="3969828"/>
            <a:ext cx="0" cy="52709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65"/>
          <p:cNvCxnSpPr/>
          <p:nvPr/>
        </p:nvCxnSpPr>
        <p:spPr>
          <a:xfrm flipH="1" flipV="1">
            <a:off x="2990539" y="2678238"/>
            <a:ext cx="390049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2968052" y="1489117"/>
            <a:ext cx="3922979" cy="812528"/>
          </a:xfrm>
          <a:prstGeom prst="rect">
            <a:avLst/>
          </a:prstGeom>
        </p:spPr>
        <p:txBody>
          <a:bodyPr wrap="square" lIns="91427" tIns="45719" rIns="91427" bIns="45719">
            <a:spAutoFit/>
          </a:bodyPr>
          <a:lstStyle/>
          <a:p>
            <a:pPr defTabSz="914218">
              <a:lnSpc>
                <a:spcPct val="130000"/>
              </a:lnSpc>
            </a:pPr>
            <a:r>
              <a:rPr lang="zh-CN" altLang="en-US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实体类：实现了游戏中的几个主要实体的初始化方法</a:t>
            </a:r>
            <a:endParaRPr lang="zh-CN" altLang="en-US" sz="1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007808" y="3254788"/>
            <a:ext cx="3922979" cy="452430"/>
          </a:xfrm>
          <a:prstGeom prst="rect">
            <a:avLst/>
          </a:prstGeom>
        </p:spPr>
        <p:txBody>
          <a:bodyPr wrap="square" lIns="91427" tIns="45719" rIns="91427" bIns="45719">
            <a:spAutoFit/>
          </a:bodyPr>
          <a:lstStyle/>
          <a:p>
            <a:pPr defTabSz="914218">
              <a:lnSpc>
                <a:spcPct val="130000"/>
              </a:lnSpc>
            </a:pPr>
            <a:r>
              <a:rPr lang="zh-CN" altLang="en-US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管理类：一些需要共享的数据信息</a:t>
            </a:r>
          </a:p>
        </p:txBody>
      </p:sp>
      <p:sp>
        <p:nvSpPr>
          <p:cNvPr id="22" name="矩形 21"/>
          <p:cNvSpPr/>
          <p:nvPr/>
        </p:nvSpPr>
        <p:spPr>
          <a:xfrm>
            <a:off x="7120328" y="1292490"/>
            <a:ext cx="4168828" cy="1338826"/>
          </a:xfrm>
          <a:prstGeom prst="rect">
            <a:avLst/>
          </a:prstGeom>
        </p:spPr>
        <p:txBody>
          <a:bodyPr wrap="square" lIns="91427" tIns="45719" rIns="91427" bIns="45719">
            <a:spAutoFit/>
          </a:bodyPr>
          <a:lstStyle/>
          <a:p>
            <a:pPr marL="342834" indent="-342834" defTabSz="914218">
              <a:lnSpc>
                <a:spcPct val="150000"/>
              </a:lnSpc>
              <a:buClr>
                <a:prstClr val="white">
                  <a:lumMod val="65000"/>
                </a:prstClr>
              </a:buClr>
              <a:buFont typeface="Wingdings" charset="2"/>
              <a:buChar char="p"/>
            </a:pPr>
            <a:r>
              <a:rPr lang="en-US" altLang="zh-CN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Plane</a:t>
            </a:r>
            <a:r>
              <a:rPr lang="zh-CN" altLang="en-US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en-US" altLang="zh-CN" sz="1800" dirty="0" err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hp</a:t>
            </a:r>
            <a:endParaRPr lang="zh-CN" altLang="en-US" sz="18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834" indent="-342834" defTabSz="914218">
              <a:lnSpc>
                <a:spcPct val="150000"/>
              </a:lnSpc>
              <a:buClr>
                <a:prstClr val="white">
                  <a:lumMod val="65000"/>
                </a:prstClr>
              </a:buClr>
              <a:buFont typeface="Wingdings" charset="2"/>
              <a:buChar char="p"/>
            </a:pPr>
            <a:r>
              <a:rPr lang="en-US" altLang="zh-CN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Enemy</a:t>
            </a:r>
            <a:r>
              <a:rPr lang="zh-CN" altLang="en-US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en-US" altLang="zh-CN" sz="1800" dirty="0" err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hp</a:t>
            </a:r>
            <a:r>
              <a:rPr lang="zh-CN" altLang="en-US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en-US" altLang="zh-CN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damage</a:t>
            </a:r>
            <a:r>
              <a:rPr lang="zh-CN" altLang="en-US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en-US" altLang="zh-CN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score</a:t>
            </a:r>
            <a:endParaRPr lang="zh-CN" altLang="en-US" sz="18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834" indent="-342834" defTabSz="914218">
              <a:lnSpc>
                <a:spcPct val="150000"/>
              </a:lnSpc>
              <a:buClr>
                <a:prstClr val="white">
                  <a:lumMod val="65000"/>
                </a:prstClr>
              </a:buClr>
              <a:buFont typeface="Wingdings" charset="2"/>
              <a:buChar char="p"/>
            </a:pPr>
            <a:r>
              <a:rPr lang="en-US" altLang="zh-CN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Bullet</a:t>
            </a:r>
            <a:r>
              <a:rPr lang="zh-CN" altLang="en-US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：</a:t>
            </a:r>
            <a:r>
              <a:rPr lang="en-US" altLang="zh-CN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damage</a:t>
            </a:r>
            <a:endParaRPr lang="en-US" altLang="zh-CN" sz="1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7" name="图片 2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012" y="6280905"/>
            <a:ext cx="1828800" cy="24384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7120328" y="2645704"/>
            <a:ext cx="4168828" cy="1754324"/>
          </a:xfrm>
          <a:prstGeom prst="rect">
            <a:avLst/>
          </a:prstGeom>
        </p:spPr>
        <p:txBody>
          <a:bodyPr wrap="square" lIns="91427" tIns="45719" rIns="91427" bIns="45719">
            <a:spAutoFit/>
          </a:bodyPr>
          <a:lstStyle/>
          <a:p>
            <a:pPr marL="342834" indent="-342834" defTabSz="914218">
              <a:lnSpc>
                <a:spcPct val="150000"/>
              </a:lnSpc>
              <a:buClr>
                <a:prstClr val="white">
                  <a:lumMod val="65000"/>
                </a:prstClr>
              </a:buClr>
              <a:buFont typeface="Wingdings" charset="2"/>
              <a:buChar char="p"/>
            </a:pPr>
            <a:r>
              <a:rPr lang="en-US" altLang="zh-CN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Hero</a:t>
            </a:r>
            <a:r>
              <a:rPr lang="zh-CN" altLang="en-US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en-US" altLang="zh-CN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score</a:t>
            </a:r>
            <a:endParaRPr lang="zh-CN" altLang="en-US" sz="1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834" indent="-342834" defTabSz="914218">
              <a:lnSpc>
                <a:spcPct val="150000"/>
              </a:lnSpc>
              <a:buClr>
                <a:prstClr val="white">
                  <a:lumMod val="65000"/>
                </a:prstClr>
              </a:buClr>
              <a:buFont typeface="Wingdings" charset="2"/>
              <a:buChar char="p"/>
            </a:pPr>
            <a:r>
              <a:rPr lang="en-US" altLang="zh-CN" sz="1800" dirty="0" err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enemy_array</a:t>
            </a:r>
            <a:r>
              <a:rPr lang="zh-CN" altLang="en-US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en-US" altLang="zh-CN" sz="1800" dirty="0" err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bullet_array</a:t>
            </a:r>
            <a:r>
              <a:rPr lang="zh-CN" altLang="en-US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en-US" altLang="zh-CN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1800" dirty="0" err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enemy_remove_array</a:t>
            </a:r>
            <a:endParaRPr lang="zh-CN" altLang="en-US" sz="1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834" indent="-342834" defTabSz="914218">
              <a:lnSpc>
                <a:spcPct val="150000"/>
              </a:lnSpc>
              <a:buClr>
                <a:prstClr val="white">
                  <a:lumMod val="65000"/>
                </a:prstClr>
              </a:buClr>
              <a:buFont typeface="Wingdings" charset="2"/>
              <a:buChar char="p"/>
            </a:pPr>
            <a:r>
              <a:rPr lang="en-US" altLang="zh-CN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voice</a:t>
            </a:r>
            <a:r>
              <a:rPr lang="zh-CN" altLang="en-US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en-US" altLang="zh-CN" sz="1800" dirty="0" err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bgVoice</a:t>
            </a:r>
            <a:r>
              <a:rPr lang="zh-CN" altLang="en-US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，</a:t>
            </a:r>
            <a:r>
              <a:rPr lang="en-US" altLang="zh-CN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audio</a:t>
            </a:r>
            <a:endParaRPr lang="en-US" altLang="zh-CN" sz="1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49" name="直接连接符 65"/>
          <p:cNvCxnSpPr/>
          <p:nvPr/>
        </p:nvCxnSpPr>
        <p:spPr>
          <a:xfrm flipH="1" flipV="1">
            <a:off x="3003793" y="4261876"/>
            <a:ext cx="390049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3001184" y="4699273"/>
            <a:ext cx="3922979" cy="452430"/>
          </a:xfrm>
          <a:prstGeom prst="rect">
            <a:avLst/>
          </a:prstGeom>
        </p:spPr>
        <p:txBody>
          <a:bodyPr wrap="square" lIns="91427" tIns="45719" rIns="91427" bIns="45719">
            <a:spAutoFit/>
          </a:bodyPr>
          <a:lstStyle/>
          <a:p>
            <a:pPr defTabSz="914218">
              <a:lnSpc>
                <a:spcPct val="130000"/>
              </a:lnSpc>
            </a:pPr>
            <a:r>
              <a:rPr lang="zh-CN" altLang="en-US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场景类：定义显示的场景</a:t>
            </a:r>
          </a:p>
        </p:txBody>
      </p:sp>
      <p:sp>
        <p:nvSpPr>
          <p:cNvPr id="51" name="矩形 50"/>
          <p:cNvSpPr/>
          <p:nvPr/>
        </p:nvSpPr>
        <p:spPr>
          <a:xfrm>
            <a:off x="7120328" y="4433328"/>
            <a:ext cx="4168828" cy="1754324"/>
          </a:xfrm>
          <a:prstGeom prst="rect">
            <a:avLst/>
          </a:prstGeom>
        </p:spPr>
        <p:txBody>
          <a:bodyPr wrap="square" lIns="91427" tIns="45719" rIns="91427" bIns="45719">
            <a:spAutoFit/>
          </a:bodyPr>
          <a:lstStyle/>
          <a:p>
            <a:pPr marL="342834" indent="-342834" defTabSz="914218">
              <a:lnSpc>
                <a:spcPct val="150000"/>
              </a:lnSpc>
              <a:buClr>
                <a:prstClr val="white">
                  <a:lumMod val="65000"/>
                </a:prstClr>
              </a:buClr>
              <a:buFont typeface="Wingdings" charset="2"/>
              <a:buChar char="p"/>
            </a:pPr>
            <a:r>
              <a:rPr lang="en-US" altLang="zh-CN" sz="1800" dirty="0" err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StartScene</a:t>
            </a:r>
            <a:endParaRPr lang="zh-CN" altLang="en-US" sz="18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834" indent="-342834" defTabSz="914218">
              <a:lnSpc>
                <a:spcPct val="150000"/>
              </a:lnSpc>
              <a:buClr>
                <a:prstClr val="white">
                  <a:lumMod val="65000"/>
                </a:prstClr>
              </a:buClr>
              <a:buFont typeface="Wingdings" charset="2"/>
              <a:buChar char="p"/>
            </a:pPr>
            <a:r>
              <a:rPr lang="en-US" altLang="zh-CN" sz="1800" dirty="0" err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MainGameScene</a:t>
            </a:r>
            <a:endParaRPr lang="zh-CN" altLang="en-US" sz="18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834" indent="-342834" defTabSz="914218">
              <a:lnSpc>
                <a:spcPct val="150000"/>
              </a:lnSpc>
              <a:buClr>
                <a:prstClr val="white">
                  <a:lumMod val="65000"/>
                </a:prstClr>
              </a:buClr>
              <a:buFont typeface="Wingdings" charset="2"/>
              <a:buChar char="p"/>
            </a:pPr>
            <a:r>
              <a:rPr lang="en-US" altLang="zh-CN" sz="1800" dirty="0" err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GameOverScene</a:t>
            </a:r>
            <a:endParaRPr lang="zh-CN" altLang="en-US" sz="18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342834" indent="-342834" defTabSz="914218">
              <a:lnSpc>
                <a:spcPct val="150000"/>
              </a:lnSpc>
              <a:buClr>
                <a:prstClr val="white">
                  <a:lumMod val="65000"/>
                </a:prstClr>
              </a:buClr>
              <a:buFont typeface="Wingdings" charset="2"/>
              <a:buChar char="p"/>
            </a:pPr>
            <a:r>
              <a:rPr lang="en-US" altLang="zh-CN" sz="1800" dirty="0" err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SelectScene</a:t>
            </a:r>
            <a:r>
              <a:rPr lang="is-IS" altLang="zh-CN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……</a:t>
            </a:r>
            <a:endParaRPr lang="zh-CN" altLang="en-US" sz="18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56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5" y="3933579"/>
            <a:ext cx="12192000" cy="178725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853601" y="3933579"/>
            <a:ext cx="1027845" cy="171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11733" b="1" dirty="0">
                <a:solidFill>
                  <a:srgbClr val="1D1D1D"/>
                </a:solidFill>
                <a:ea typeface="宋体"/>
              </a:rPr>
              <a:t>2</a:t>
            </a:r>
            <a:endParaRPr kumimoji="1" lang="zh-CN" altLang="en-US" sz="11733" b="1" dirty="0">
              <a:solidFill>
                <a:srgbClr val="1D1D1D"/>
              </a:solidFill>
              <a:ea typeface="宋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68477" y="4235043"/>
            <a:ext cx="3467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400" dirty="0" smtClean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实现细节</a:t>
            </a:r>
            <a:endParaRPr kumimoji="1" lang="zh-CN" altLang="en-US" sz="6400" dirty="0">
              <a:solidFill>
                <a:srgbClr val="1D1D1D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075" y="627073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9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545513" y="214726"/>
            <a:ext cx="8584672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267" smtClean="0">
                <a:solidFill>
                  <a:srgbClr val="F9B616"/>
                </a:solidFill>
                <a:cs typeface="Impact"/>
              </a:rPr>
              <a:t>主要界面介绍</a:t>
            </a:r>
            <a:endParaRPr kumimoji="1" lang="zh-CN" altLang="en-US" sz="4267" dirty="0">
              <a:solidFill>
                <a:srgbClr val="F9B616"/>
              </a:solidFill>
              <a:cs typeface="Impact"/>
            </a:endParaRPr>
          </a:p>
        </p:txBody>
      </p:sp>
      <p:cxnSp>
        <p:nvCxnSpPr>
          <p:cNvPr id="22" name="直线连接符 21"/>
          <p:cNvCxnSpPr/>
          <p:nvPr/>
        </p:nvCxnSpPr>
        <p:spPr>
          <a:xfrm>
            <a:off x="1210984" y="1011199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1055651" y="4482191"/>
            <a:ext cx="2177815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kumimoji="1" lang="zh-CN" altLang="en-US" sz="20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游戏开始界面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457455" y="4802465"/>
            <a:ext cx="3665289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＊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CCLayoutBox</a:t>
            </a:r>
            <a:r>
              <a:rPr kumimoji="1" lang="zh-CN" altLang="en-US" sz="18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实现菜单栏布局</a:t>
            </a:r>
          </a:p>
          <a:p>
            <a:pPr>
              <a:lnSpc>
                <a:spcPct val="130000"/>
              </a:lnSpc>
            </a:pPr>
            <a:r>
              <a:rPr kumimoji="1" lang="zh-CN" altLang="en-US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＊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CCButton</a:t>
            </a:r>
            <a:r>
              <a:rPr kumimoji="1" lang="zh-CN" altLang="en-US" sz="18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的</a:t>
            </a:r>
            <a:r>
              <a:rPr kumimoji="1" lang="en-US" altLang="zh-CN" sz="1800" dirty="0" err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setTarget:selector</a:t>
            </a:r>
            <a:r>
              <a:rPr kumimoji="1" lang="en-US" altLang="zh-CN" sz="18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kumimoji="1" lang="zh-CN" altLang="en-US" sz="18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实现事件点击处理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4837849" y="4484312"/>
            <a:ext cx="2177815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kumimoji="1" lang="zh-CN" altLang="en-US" sz="20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排行榜界面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4575896" y="4808015"/>
            <a:ext cx="2892919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＊分数</a:t>
            </a:r>
            <a:r>
              <a:rPr kumimoji="1" lang="zh-CN" altLang="en-US" sz="18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存储在</a:t>
            </a:r>
            <a:r>
              <a:rPr kumimoji="1" lang="en-US" altLang="zh-CN" sz="1800" dirty="0" err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plist</a:t>
            </a:r>
            <a:r>
              <a:rPr kumimoji="1" lang="zh-CN" altLang="en-US" sz="18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文件里</a:t>
            </a:r>
          </a:p>
          <a:p>
            <a:pPr>
              <a:lnSpc>
                <a:spcPct val="130000"/>
              </a:lnSpc>
            </a:pPr>
            <a:r>
              <a:rPr kumimoji="1" lang="zh-CN" altLang="en-US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＊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NSMutableArray</a:t>
            </a:r>
            <a:r>
              <a:rPr kumimoji="1" lang="zh-CN" altLang="en-US" sz="18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的</a:t>
            </a:r>
            <a:r>
              <a:rPr kumimoji="1" lang="en-US" altLang="zh-CN" sz="1800" dirty="0" err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sortedArrayUsingComparator</a:t>
            </a:r>
            <a:r>
              <a:rPr kumimoji="1" lang="zh-CN" altLang="en-US" sz="18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分数排序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705744" y="4482191"/>
            <a:ext cx="2177815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kumimoji="1" lang="zh-CN" altLang="en-US" sz="2000" b="1" dirty="0" smtClean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选择主角界面</a:t>
            </a:r>
            <a:endParaRPr kumimoji="1" lang="zh-CN" altLang="en-US" sz="2000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130077" y="4802465"/>
            <a:ext cx="3329147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＊利用带图片的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CCButton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实现</a:t>
            </a:r>
          </a:p>
          <a:p>
            <a:pPr>
              <a:lnSpc>
                <a:spcPct val="130000"/>
              </a:lnSpc>
            </a:pPr>
            <a:r>
              <a:rPr kumimoji="1" lang="zh-CN" altLang="en-US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＊</a:t>
            </a:r>
            <a:r>
              <a:rPr kumimoji="1" lang="en-US" altLang="zh-CN" sz="1800" dirty="0" err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MainGameScene</a:t>
            </a:r>
            <a:r>
              <a:rPr kumimoji="1" lang="zh-CN" altLang="en-US" sz="18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的</a:t>
            </a:r>
            <a:r>
              <a:rPr kumimoji="1" lang="en-US" altLang="zh-CN" sz="1800" dirty="0" err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initWithPlane:index</a:t>
            </a:r>
            <a:r>
              <a:rPr kumimoji="1" lang="zh-CN" altLang="en-US" sz="1800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参数来实现游戏中不同主角的显示</a:t>
            </a:r>
            <a:endParaRPr kumimoji="1" lang="zh-CN" altLang="en-US" sz="18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6" y="1248357"/>
            <a:ext cx="3028641" cy="313614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47" y="139394"/>
            <a:ext cx="3236590" cy="42562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798" y="259697"/>
            <a:ext cx="2946215" cy="407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4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18"/>
          <p:cNvSpPr>
            <a:spLocks noChangeAspect="1" noEditPoints="1"/>
          </p:cNvSpPr>
          <p:nvPr/>
        </p:nvSpPr>
        <p:spPr bwMode="auto">
          <a:xfrm>
            <a:off x="2567687" y="3722815"/>
            <a:ext cx="684879" cy="720000"/>
          </a:xfrm>
          <a:custGeom>
            <a:avLst/>
            <a:gdLst>
              <a:gd name="T0" fmla="*/ 61 w 117"/>
              <a:gd name="T1" fmla="*/ 38 h 123"/>
              <a:gd name="T2" fmla="*/ 72 w 117"/>
              <a:gd name="T3" fmla="*/ 43 h 123"/>
              <a:gd name="T4" fmla="*/ 76 w 117"/>
              <a:gd name="T5" fmla="*/ 47 h 123"/>
              <a:gd name="T6" fmla="*/ 63 w 117"/>
              <a:gd name="T7" fmla="*/ 62 h 123"/>
              <a:gd name="T8" fmla="*/ 61 w 117"/>
              <a:gd name="T9" fmla="*/ 59 h 123"/>
              <a:gd name="T10" fmla="*/ 54 w 117"/>
              <a:gd name="T11" fmla="*/ 57 h 123"/>
              <a:gd name="T12" fmla="*/ 49 w 117"/>
              <a:gd name="T13" fmla="*/ 59 h 123"/>
              <a:gd name="T14" fmla="*/ 24 w 117"/>
              <a:gd name="T15" fmla="*/ 83 h 123"/>
              <a:gd name="T16" fmla="*/ 20 w 117"/>
              <a:gd name="T17" fmla="*/ 88 h 123"/>
              <a:gd name="T18" fmla="*/ 20 w 117"/>
              <a:gd name="T19" fmla="*/ 94 h 123"/>
              <a:gd name="T20" fmla="*/ 24 w 117"/>
              <a:gd name="T21" fmla="*/ 100 h 123"/>
              <a:gd name="T22" fmla="*/ 27 w 117"/>
              <a:gd name="T23" fmla="*/ 102 h 123"/>
              <a:gd name="T24" fmla="*/ 33 w 117"/>
              <a:gd name="T25" fmla="*/ 104 h 123"/>
              <a:gd name="T26" fmla="*/ 38 w 117"/>
              <a:gd name="T27" fmla="*/ 102 h 123"/>
              <a:gd name="T28" fmla="*/ 51 w 117"/>
              <a:gd name="T29" fmla="*/ 91 h 123"/>
              <a:gd name="T30" fmla="*/ 58 w 117"/>
              <a:gd name="T31" fmla="*/ 88 h 123"/>
              <a:gd name="T32" fmla="*/ 65 w 117"/>
              <a:gd name="T33" fmla="*/ 91 h 123"/>
              <a:gd name="T34" fmla="*/ 67 w 117"/>
              <a:gd name="T35" fmla="*/ 97 h 123"/>
              <a:gd name="T36" fmla="*/ 65 w 117"/>
              <a:gd name="T37" fmla="*/ 104 h 123"/>
              <a:gd name="T38" fmla="*/ 45 w 117"/>
              <a:gd name="T39" fmla="*/ 121 h 123"/>
              <a:gd name="T40" fmla="*/ 33 w 117"/>
              <a:gd name="T41" fmla="*/ 123 h 123"/>
              <a:gd name="T42" fmla="*/ 11 w 117"/>
              <a:gd name="T43" fmla="*/ 114 h 123"/>
              <a:gd name="T44" fmla="*/ 3 w 117"/>
              <a:gd name="T45" fmla="*/ 102 h 123"/>
              <a:gd name="T46" fmla="*/ 3 w 117"/>
              <a:gd name="T47" fmla="*/ 79 h 123"/>
              <a:gd name="T48" fmla="*/ 32 w 117"/>
              <a:gd name="T49" fmla="*/ 47 h 123"/>
              <a:gd name="T50" fmla="*/ 54 w 117"/>
              <a:gd name="T51" fmla="*/ 38 h 123"/>
              <a:gd name="T52" fmla="*/ 97 w 117"/>
              <a:gd name="T53" fmla="*/ 3 h 123"/>
              <a:gd name="T54" fmla="*/ 108 w 117"/>
              <a:gd name="T55" fmla="*/ 9 h 123"/>
              <a:gd name="T56" fmla="*/ 117 w 117"/>
              <a:gd name="T57" fmla="*/ 32 h 123"/>
              <a:gd name="T58" fmla="*/ 108 w 117"/>
              <a:gd name="T59" fmla="*/ 54 h 123"/>
              <a:gd name="T60" fmla="*/ 75 w 117"/>
              <a:gd name="T61" fmla="*/ 83 h 123"/>
              <a:gd name="T62" fmla="*/ 63 w 117"/>
              <a:gd name="T63" fmla="*/ 85 h 123"/>
              <a:gd name="T64" fmla="*/ 42 w 117"/>
              <a:gd name="T65" fmla="*/ 76 h 123"/>
              <a:gd name="T66" fmla="*/ 54 w 117"/>
              <a:gd name="T67" fmla="*/ 62 h 123"/>
              <a:gd name="T68" fmla="*/ 58 w 117"/>
              <a:gd name="T69" fmla="*/ 64 h 123"/>
              <a:gd name="T70" fmla="*/ 63 w 117"/>
              <a:gd name="T71" fmla="*/ 66 h 123"/>
              <a:gd name="T72" fmla="*/ 70 w 117"/>
              <a:gd name="T73" fmla="*/ 64 h 123"/>
              <a:gd name="T74" fmla="*/ 95 w 117"/>
              <a:gd name="T75" fmla="*/ 41 h 123"/>
              <a:gd name="T76" fmla="*/ 97 w 117"/>
              <a:gd name="T77" fmla="*/ 36 h 123"/>
              <a:gd name="T78" fmla="*/ 97 w 117"/>
              <a:gd name="T79" fmla="*/ 29 h 123"/>
              <a:gd name="T80" fmla="*/ 95 w 117"/>
              <a:gd name="T81" fmla="*/ 24 h 123"/>
              <a:gd name="T82" fmla="*/ 91 w 117"/>
              <a:gd name="T83" fmla="*/ 21 h 123"/>
              <a:gd name="T84" fmla="*/ 86 w 117"/>
              <a:gd name="T85" fmla="*/ 19 h 123"/>
              <a:gd name="T86" fmla="*/ 79 w 117"/>
              <a:gd name="T87" fmla="*/ 21 h 123"/>
              <a:gd name="T88" fmla="*/ 67 w 117"/>
              <a:gd name="T89" fmla="*/ 32 h 123"/>
              <a:gd name="T90" fmla="*/ 61 w 117"/>
              <a:gd name="T91" fmla="*/ 34 h 123"/>
              <a:gd name="T92" fmla="*/ 54 w 117"/>
              <a:gd name="T93" fmla="*/ 32 h 123"/>
              <a:gd name="T94" fmla="*/ 51 w 117"/>
              <a:gd name="T95" fmla="*/ 25 h 123"/>
              <a:gd name="T96" fmla="*/ 54 w 117"/>
              <a:gd name="T97" fmla="*/ 19 h 123"/>
              <a:gd name="T98" fmla="*/ 74 w 117"/>
              <a:gd name="T99" fmla="*/ 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7" h="123">
                <a:moveTo>
                  <a:pt x="54" y="38"/>
                </a:moveTo>
                <a:lnTo>
                  <a:pt x="61" y="38"/>
                </a:lnTo>
                <a:lnTo>
                  <a:pt x="66" y="41"/>
                </a:lnTo>
                <a:lnTo>
                  <a:pt x="72" y="43"/>
                </a:lnTo>
                <a:lnTo>
                  <a:pt x="75" y="45"/>
                </a:lnTo>
                <a:lnTo>
                  <a:pt x="76" y="47"/>
                </a:lnTo>
                <a:lnTo>
                  <a:pt x="78" y="47"/>
                </a:lnTo>
                <a:lnTo>
                  <a:pt x="63" y="62"/>
                </a:lnTo>
                <a:lnTo>
                  <a:pt x="62" y="60"/>
                </a:lnTo>
                <a:lnTo>
                  <a:pt x="61" y="59"/>
                </a:lnTo>
                <a:lnTo>
                  <a:pt x="57" y="58"/>
                </a:lnTo>
                <a:lnTo>
                  <a:pt x="54" y="57"/>
                </a:lnTo>
                <a:lnTo>
                  <a:pt x="51" y="58"/>
                </a:lnTo>
                <a:lnTo>
                  <a:pt x="49" y="59"/>
                </a:lnTo>
                <a:lnTo>
                  <a:pt x="46" y="60"/>
                </a:lnTo>
                <a:lnTo>
                  <a:pt x="24" y="83"/>
                </a:lnTo>
                <a:lnTo>
                  <a:pt x="21" y="85"/>
                </a:lnTo>
                <a:lnTo>
                  <a:pt x="20" y="88"/>
                </a:lnTo>
                <a:lnTo>
                  <a:pt x="20" y="91"/>
                </a:lnTo>
                <a:lnTo>
                  <a:pt x="20" y="94"/>
                </a:lnTo>
                <a:lnTo>
                  <a:pt x="21" y="97"/>
                </a:lnTo>
                <a:lnTo>
                  <a:pt x="24" y="100"/>
                </a:lnTo>
                <a:lnTo>
                  <a:pt x="24" y="100"/>
                </a:lnTo>
                <a:lnTo>
                  <a:pt x="27" y="102"/>
                </a:lnTo>
                <a:lnTo>
                  <a:pt x="31" y="104"/>
                </a:lnTo>
                <a:lnTo>
                  <a:pt x="33" y="104"/>
                </a:lnTo>
                <a:lnTo>
                  <a:pt x="36" y="104"/>
                </a:lnTo>
                <a:lnTo>
                  <a:pt x="38" y="102"/>
                </a:lnTo>
                <a:lnTo>
                  <a:pt x="41" y="100"/>
                </a:lnTo>
                <a:lnTo>
                  <a:pt x="51" y="91"/>
                </a:lnTo>
                <a:lnTo>
                  <a:pt x="54" y="89"/>
                </a:lnTo>
                <a:lnTo>
                  <a:pt x="58" y="88"/>
                </a:lnTo>
                <a:lnTo>
                  <a:pt x="61" y="89"/>
                </a:lnTo>
                <a:lnTo>
                  <a:pt x="65" y="91"/>
                </a:lnTo>
                <a:lnTo>
                  <a:pt x="66" y="94"/>
                </a:lnTo>
                <a:lnTo>
                  <a:pt x="67" y="97"/>
                </a:lnTo>
                <a:lnTo>
                  <a:pt x="66" y="101"/>
                </a:lnTo>
                <a:lnTo>
                  <a:pt x="65" y="104"/>
                </a:lnTo>
                <a:lnTo>
                  <a:pt x="55" y="114"/>
                </a:lnTo>
                <a:lnTo>
                  <a:pt x="45" y="121"/>
                </a:lnTo>
                <a:lnTo>
                  <a:pt x="33" y="123"/>
                </a:lnTo>
                <a:lnTo>
                  <a:pt x="33" y="123"/>
                </a:lnTo>
                <a:lnTo>
                  <a:pt x="21" y="121"/>
                </a:lnTo>
                <a:lnTo>
                  <a:pt x="11" y="114"/>
                </a:lnTo>
                <a:lnTo>
                  <a:pt x="10" y="113"/>
                </a:lnTo>
                <a:lnTo>
                  <a:pt x="3" y="102"/>
                </a:lnTo>
                <a:lnTo>
                  <a:pt x="0" y="91"/>
                </a:lnTo>
                <a:lnTo>
                  <a:pt x="3" y="79"/>
                </a:lnTo>
                <a:lnTo>
                  <a:pt x="10" y="70"/>
                </a:lnTo>
                <a:lnTo>
                  <a:pt x="32" y="47"/>
                </a:lnTo>
                <a:lnTo>
                  <a:pt x="42" y="40"/>
                </a:lnTo>
                <a:lnTo>
                  <a:pt x="54" y="38"/>
                </a:lnTo>
                <a:close/>
                <a:moveTo>
                  <a:pt x="86" y="0"/>
                </a:moveTo>
                <a:lnTo>
                  <a:pt x="97" y="3"/>
                </a:lnTo>
                <a:lnTo>
                  <a:pt x="107" y="9"/>
                </a:lnTo>
                <a:lnTo>
                  <a:pt x="108" y="9"/>
                </a:lnTo>
                <a:lnTo>
                  <a:pt x="114" y="20"/>
                </a:lnTo>
                <a:lnTo>
                  <a:pt x="117" y="32"/>
                </a:lnTo>
                <a:lnTo>
                  <a:pt x="114" y="43"/>
                </a:lnTo>
                <a:lnTo>
                  <a:pt x="108" y="54"/>
                </a:lnTo>
                <a:lnTo>
                  <a:pt x="86" y="76"/>
                </a:lnTo>
                <a:lnTo>
                  <a:pt x="75" y="83"/>
                </a:lnTo>
                <a:lnTo>
                  <a:pt x="63" y="85"/>
                </a:lnTo>
                <a:lnTo>
                  <a:pt x="63" y="85"/>
                </a:lnTo>
                <a:lnTo>
                  <a:pt x="51" y="83"/>
                </a:lnTo>
                <a:lnTo>
                  <a:pt x="42" y="76"/>
                </a:lnTo>
                <a:lnTo>
                  <a:pt x="41" y="75"/>
                </a:lnTo>
                <a:lnTo>
                  <a:pt x="54" y="62"/>
                </a:lnTo>
                <a:lnTo>
                  <a:pt x="55" y="63"/>
                </a:lnTo>
                <a:lnTo>
                  <a:pt x="58" y="64"/>
                </a:lnTo>
                <a:lnTo>
                  <a:pt x="61" y="66"/>
                </a:lnTo>
                <a:lnTo>
                  <a:pt x="63" y="66"/>
                </a:lnTo>
                <a:lnTo>
                  <a:pt x="67" y="66"/>
                </a:lnTo>
                <a:lnTo>
                  <a:pt x="70" y="64"/>
                </a:lnTo>
                <a:lnTo>
                  <a:pt x="72" y="63"/>
                </a:lnTo>
                <a:lnTo>
                  <a:pt x="95" y="41"/>
                </a:lnTo>
                <a:lnTo>
                  <a:pt x="96" y="38"/>
                </a:lnTo>
                <a:lnTo>
                  <a:pt x="97" y="36"/>
                </a:lnTo>
                <a:lnTo>
                  <a:pt x="97" y="32"/>
                </a:lnTo>
                <a:lnTo>
                  <a:pt x="97" y="29"/>
                </a:lnTo>
                <a:lnTo>
                  <a:pt x="96" y="26"/>
                </a:lnTo>
                <a:lnTo>
                  <a:pt x="95" y="24"/>
                </a:lnTo>
                <a:lnTo>
                  <a:pt x="93" y="22"/>
                </a:lnTo>
                <a:lnTo>
                  <a:pt x="91" y="21"/>
                </a:lnTo>
                <a:lnTo>
                  <a:pt x="88" y="20"/>
                </a:lnTo>
                <a:lnTo>
                  <a:pt x="86" y="19"/>
                </a:lnTo>
                <a:lnTo>
                  <a:pt x="82" y="20"/>
                </a:lnTo>
                <a:lnTo>
                  <a:pt x="79" y="21"/>
                </a:lnTo>
                <a:lnTo>
                  <a:pt x="76" y="22"/>
                </a:lnTo>
                <a:lnTo>
                  <a:pt x="67" y="32"/>
                </a:lnTo>
                <a:lnTo>
                  <a:pt x="65" y="34"/>
                </a:lnTo>
                <a:lnTo>
                  <a:pt x="61" y="34"/>
                </a:lnTo>
                <a:lnTo>
                  <a:pt x="57" y="34"/>
                </a:lnTo>
                <a:lnTo>
                  <a:pt x="54" y="32"/>
                </a:lnTo>
                <a:lnTo>
                  <a:pt x="51" y="29"/>
                </a:lnTo>
                <a:lnTo>
                  <a:pt x="51" y="25"/>
                </a:lnTo>
                <a:lnTo>
                  <a:pt x="51" y="21"/>
                </a:lnTo>
                <a:lnTo>
                  <a:pt x="54" y="19"/>
                </a:lnTo>
                <a:lnTo>
                  <a:pt x="63" y="9"/>
                </a:lnTo>
                <a:lnTo>
                  <a:pt x="74" y="3"/>
                </a:lnTo>
                <a:lnTo>
                  <a:pt x="8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grpSp>
        <p:nvGrpSpPr>
          <p:cNvPr id="9" name="组合 12"/>
          <p:cNvGrpSpPr>
            <a:grpSpLocks noChangeAspect="1"/>
          </p:cNvGrpSpPr>
          <p:nvPr/>
        </p:nvGrpSpPr>
        <p:grpSpPr>
          <a:xfrm>
            <a:off x="1653393" y="2799416"/>
            <a:ext cx="231700" cy="288000"/>
            <a:chOff x="1103314" y="674687"/>
            <a:chExt cx="169863" cy="211138"/>
          </a:xfrm>
        </p:grpSpPr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1130301" y="674687"/>
              <a:ext cx="112713" cy="112713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103314" y="808037"/>
              <a:ext cx="169863" cy="77788"/>
            </a:xfrm>
            <a:custGeom>
              <a:avLst/>
              <a:gdLst>
                <a:gd name="T0" fmla="*/ 80 w 107"/>
                <a:gd name="T1" fmla="*/ 0 h 49"/>
                <a:gd name="T2" fmla="*/ 102 w 107"/>
                <a:gd name="T3" fmla="*/ 9 h 49"/>
                <a:gd name="T4" fmla="*/ 107 w 107"/>
                <a:gd name="T5" fmla="*/ 49 h 49"/>
                <a:gd name="T6" fmla="*/ 0 w 107"/>
                <a:gd name="T7" fmla="*/ 49 h 49"/>
                <a:gd name="T8" fmla="*/ 4 w 107"/>
                <a:gd name="T9" fmla="*/ 9 h 49"/>
                <a:gd name="T10" fmla="*/ 27 w 107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49">
                  <a:moveTo>
                    <a:pt x="80" y="0"/>
                  </a:moveTo>
                  <a:lnTo>
                    <a:pt x="102" y="9"/>
                  </a:lnTo>
                  <a:lnTo>
                    <a:pt x="107" y="49"/>
                  </a:lnTo>
                  <a:lnTo>
                    <a:pt x="0" y="49"/>
                  </a:lnTo>
                  <a:lnTo>
                    <a:pt x="4" y="9"/>
                  </a:lnTo>
                  <a:lnTo>
                    <a:pt x="27" y="0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grpSp>
        <p:nvGrpSpPr>
          <p:cNvPr id="12" name="组合 17"/>
          <p:cNvGrpSpPr>
            <a:grpSpLocks noChangeAspect="1"/>
          </p:cNvGrpSpPr>
          <p:nvPr/>
        </p:nvGrpSpPr>
        <p:grpSpPr>
          <a:xfrm>
            <a:off x="3900299" y="2874556"/>
            <a:ext cx="357980" cy="288000"/>
            <a:chOff x="1082676" y="1274762"/>
            <a:chExt cx="211138" cy="169863"/>
          </a:xfrm>
        </p:grpSpPr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1082676" y="1274762"/>
              <a:ext cx="211138" cy="169863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 flipV="1">
              <a:off x="1103314" y="1339850"/>
              <a:ext cx="42863" cy="6985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1103314" y="1317625"/>
              <a:ext cx="169863" cy="42863"/>
            </a:xfrm>
            <a:custGeom>
              <a:avLst/>
              <a:gdLst>
                <a:gd name="T0" fmla="*/ 107 w 107"/>
                <a:gd name="T1" fmla="*/ 0 h 27"/>
                <a:gd name="T2" fmla="*/ 53 w 107"/>
                <a:gd name="T3" fmla="*/ 27 h 27"/>
                <a:gd name="T4" fmla="*/ 0 w 10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7" h="27">
                  <a:moveTo>
                    <a:pt x="107" y="0"/>
                  </a:moveTo>
                  <a:lnTo>
                    <a:pt x="53" y="27"/>
                  </a:lnTo>
                  <a:lnTo>
                    <a:pt x="0" y="0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 flipH="1" flipV="1">
              <a:off x="1230314" y="1339850"/>
              <a:ext cx="42863" cy="6985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grpSp>
        <p:nvGrpSpPr>
          <p:cNvPr id="17" name="组合 30"/>
          <p:cNvGrpSpPr>
            <a:grpSpLocks noChangeAspect="1"/>
          </p:cNvGrpSpPr>
          <p:nvPr/>
        </p:nvGrpSpPr>
        <p:grpSpPr>
          <a:xfrm>
            <a:off x="1690205" y="5003596"/>
            <a:ext cx="357980" cy="288000"/>
            <a:chOff x="1082676" y="3014662"/>
            <a:chExt cx="211138" cy="169863"/>
          </a:xfrm>
        </p:grpSpPr>
        <p:sp>
          <p:nvSpPr>
            <p:cNvPr id="18" name="Line 86"/>
            <p:cNvSpPr>
              <a:spLocks noChangeShapeType="1"/>
            </p:cNvSpPr>
            <p:nvPr/>
          </p:nvSpPr>
          <p:spPr bwMode="auto">
            <a:xfrm flipH="1">
              <a:off x="1082676" y="3014662"/>
              <a:ext cx="211138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9" name="Line 87"/>
            <p:cNvSpPr>
              <a:spLocks noChangeShapeType="1"/>
            </p:cNvSpPr>
            <p:nvPr/>
          </p:nvSpPr>
          <p:spPr bwMode="auto">
            <a:xfrm>
              <a:off x="1082676" y="3184525"/>
              <a:ext cx="211138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0" name="Line 88"/>
            <p:cNvSpPr>
              <a:spLocks noChangeShapeType="1"/>
            </p:cNvSpPr>
            <p:nvPr/>
          </p:nvSpPr>
          <p:spPr bwMode="auto">
            <a:xfrm>
              <a:off x="1103314" y="3036887"/>
              <a:ext cx="14288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1" name="Line 89"/>
            <p:cNvSpPr>
              <a:spLocks noChangeShapeType="1"/>
            </p:cNvSpPr>
            <p:nvPr/>
          </p:nvSpPr>
          <p:spPr bwMode="auto">
            <a:xfrm>
              <a:off x="1123951" y="3036887"/>
              <a:ext cx="14288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2" name="Line 90"/>
            <p:cNvSpPr>
              <a:spLocks noChangeShapeType="1"/>
            </p:cNvSpPr>
            <p:nvPr/>
          </p:nvSpPr>
          <p:spPr bwMode="auto">
            <a:xfrm>
              <a:off x="1146176" y="3036887"/>
              <a:ext cx="14288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3" name="Rectangle 91"/>
            <p:cNvSpPr>
              <a:spLocks noChangeArrowheads="1"/>
            </p:cNvSpPr>
            <p:nvPr/>
          </p:nvSpPr>
          <p:spPr bwMode="auto">
            <a:xfrm>
              <a:off x="1109664" y="3092450"/>
              <a:ext cx="42863" cy="57150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4" name="Line 92"/>
            <p:cNvSpPr>
              <a:spLocks noChangeShapeType="1"/>
            </p:cNvSpPr>
            <p:nvPr/>
          </p:nvSpPr>
          <p:spPr bwMode="auto">
            <a:xfrm>
              <a:off x="1174751" y="3092450"/>
              <a:ext cx="49213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5" name="Rectangle 93"/>
            <p:cNvSpPr>
              <a:spLocks noChangeArrowheads="1"/>
            </p:cNvSpPr>
            <p:nvPr/>
          </p:nvSpPr>
          <p:spPr bwMode="auto">
            <a:xfrm>
              <a:off x="1082676" y="3014662"/>
              <a:ext cx="211138" cy="42863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6" name="Freeform 94"/>
            <p:cNvSpPr>
              <a:spLocks/>
            </p:cNvSpPr>
            <p:nvPr/>
          </p:nvSpPr>
          <p:spPr bwMode="auto">
            <a:xfrm>
              <a:off x="1082676" y="3078162"/>
              <a:ext cx="211138" cy="106363"/>
            </a:xfrm>
            <a:custGeom>
              <a:avLst/>
              <a:gdLst>
                <a:gd name="T0" fmla="*/ 133 w 133"/>
                <a:gd name="T1" fmla="*/ 0 h 67"/>
                <a:gd name="T2" fmla="*/ 133 w 133"/>
                <a:gd name="T3" fmla="*/ 67 h 67"/>
                <a:gd name="T4" fmla="*/ 0 w 133"/>
                <a:gd name="T5" fmla="*/ 67 h 67"/>
                <a:gd name="T6" fmla="*/ 0 w 133"/>
                <a:gd name="T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67">
                  <a:moveTo>
                    <a:pt x="133" y="0"/>
                  </a:moveTo>
                  <a:lnTo>
                    <a:pt x="133" y="67"/>
                  </a:lnTo>
                  <a:lnTo>
                    <a:pt x="0" y="67"/>
                  </a:lnTo>
                  <a:lnTo>
                    <a:pt x="0" y="5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7" name="Line 95"/>
            <p:cNvSpPr>
              <a:spLocks noChangeShapeType="1"/>
            </p:cNvSpPr>
            <p:nvPr/>
          </p:nvSpPr>
          <p:spPr bwMode="auto">
            <a:xfrm>
              <a:off x="1174751" y="3092450"/>
              <a:ext cx="49213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8" name="Line 96"/>
            <p:cNvSpPr>
              <a:spLocks noChangeShapeType="1"/>
            </p:cNvSpPr>
            <p:nvPr/>
          </p:nvSpPr>
          <p:spPr bwMode="auto">
            <a:xfrm>
              <a:off x="1174751" y="3121025"/>
              <a:ext cx="98425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9" name="Line 97"/>
            <p:cNvSpPr>
              <a:spLocks noChangeShapeType="1"/>
            </p:cNvSpPr>
            <p:nvPr/>
          </p:nvSpPr>
          <p:spPr bwMode="auto">
            <a:xfrm>
              <a:off x="1174751" y="3149600"/>
              <a:ext cx="98425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grpSp>
        <p:nvGrpSpPr>
          <p:cNvPr id="30" name="组合 39"/>
          <p:cNvGrpSpPr>
            <a:grpSpLocks noChangeAspect="1"/>
          </p:cNvGrpSpPr>
          <p:nvPr/>
        </p:nvGrpSpPr>
        <p:grpSpPr>
          <a:xfrm>
            <a:off x="3839939" y="4859596"/>
            <a:ext cx="427355" cy="288000"/>
            <a:chOff x="6084888" y="2105025"/>
            <a:chExt cx="146050" cy="98425"/>
          </a:xfrm>
        </p:grpSpPr>
        <p:sp>
          <p:nvSpPr>
            <p:cNvPr id="31" name="Freeform 393"/>
            <p:cNvSpPr>
              <a:spLocks/>
            </p:cNvSpPr>
            <p:nvPr/>
          </p:nvSpPr>
          <p:spPr bwMode="auto">
            <a:xfrm>
              <a:off x="6084888" y="2105025"/>
              <a:ext cx="146050" cy="33338"/>
            </a:xfrm>
            <a:custGeom>
              <a:avLst/>
              <a:gdLst>
                <a:gd name="T0" fmla="*/ 0 w 120"/>
                <a:gd name="T1" fmla="*/ 27 h 27"/>
                <a:gd name="T2" fmla="*/ 60 w 120"/>
                <a:gd name="T3" fmla="*/ 0 h 27"/>
                <a:gd name="T4" fmla="*/ 120 w 1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0" h="27">
                  <a:moveTo>
                    <a:pt x="0" y="27"/>
                  </a:moveTo>
                  <a:cubicBezTo>
                    <a:pt x="14" y="10"/>
                    <a:pt x="36" y="0"/>
                    <a:pt x="60" y="0"/>
                  </a:cubicBezTo>
                  <a:cubicBezTo>
                    <a:pt x="84" y="0"/>
                    <a:pt x="106" y="10"/>
                    <a:pt x="120" y="27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2" name="Freeform 394"/>
            <p:cNvSpPr>
              <a:spLocks/>
            </p:cNvSpPr>
            <p:nvPr/>
          </p:nvSpPr>
          <p:spPr bwMode="auto">
            <a:xfrm>
              <a:off x="6105525" y="2132013"/>
              <a:ext cx="106363" cy="26988"/>
            </a:xfrm>
            <a:custGeom>
              <a:avLst/>
              <a:gdLst>
                <a:gd name="T0" fmla="*/ 0 w 87"/>
                <a:gd name="T1" fmla="*/ 21 h 21"/>
                <a:gd name="T2" fmla="*/ 43 w 87"/>
                <a:gd name="T3" fmla="*/ 0 h 21"/>
                <a:gd name="T4" fmla="*/ 87 w 87"/>
                <a:gd name="T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" h="21">
                  <a:moveTo>
                    <a:pt x="0" y="21"/>
                  </a:moveTo>
                  <a:cubicBezTo>
                    <a:pt x="10" y="8"/>
                    <a:pt x="25" y="0"/>
                    <a:pt x="43" y="0"/>
                  </a:cubicBezTo>
                  <a:cubicBezTo>
                    <a:pt x="61" y="0"/>
                    <a:pt x="76" y="8"/>
                    <a:pt x="87" y="21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3" name="Freeform 395"/>
            <p:cNvSpPr>
              <a:spLocks/>
            </p:cNvSpPr>
            <p:nvPr/>
          </p:nvSpPr>
          <p:spPr bwMode="auto">
            <a:xfrm>
              <a:off x="6124575" y="2160588"/>
              <a:ext cx="66675" cy="17463"/>
            </a:xfrm>
            <a:custGeom>
              <a:avLst/>
              <a:gdLst>
                <a:gd name="T0" fmla="*/ 0 w 54"/>
                <a:gd name="T1" fmla="*/ 14 h 14"/>
                <a:gd name="T2" fmla="*/ 27 w 54"/>
                <a:gd name="T3" fmla="*/ 0 h 14"/>
                <a:gd name="T4" fmla="*/ 54 w 54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4">
                  <a:moveTo>
                    <a:pt x="0" y="14"/>
                  </a:moveTo>
                  <a:cubicBezTo>
                    <a:pt x="6" y="5"/>
                    <a:pt x="16" y="0"/>
                    <a:pt x="27" y="0"/>
                  </a:cubicBezTo>
                  <a:cubicBezTo>
                    <a:pt x="38" y="0"/>
                    <a:pt x="48" y="5"/>
                    <a:pt x="54" y="1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4" name="Oval 396"/>
            <p:cNvSpPr>
              <a:spLocks noChangeArrowheads="1"/>
            </p:cNvSpPr>
            <p:nvPr/>
          </p:nvSpPr>
          <p:spPr bwMode="auto">
            <a:xfrm>
              <a:off x="6153150" y="2193925"/>
              <a:ext cx="9525" cy="95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sp>
        <p:nvSpPr>
          <p:cNvPr id="35" name="椭圆 34"/>
          <p:cNvSpPr>
            <a:spLocks noChangeAspect="1"/>
          </p:cNvSpPr>
          <p:nvPr/>
        </p:nvSpPr>
        <p:spPr>
          <a:xfrm>
            <a:off x="922984" y="2022400"/>
            <a:ext cx="576000" cy="576000"/>
          </a:xfrm>
          <a:prstGeom prst="ellipse">
            <a:avLst/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</a:t>
            </a:r>
            <a:endParaRPr lang="zh-CN" altLang="en-US" sz="3200" dirty="0"/>
          </a:p>
        </p:txBody>
      </p:sp>
      <p:sp>
        <p:nvSpPr>
          <p:cNvPr id="36" name="椭圆 35"/>
          <p:cNvSpPr>
            <a:spLocks noChangeAspect="1"/>
          </p:cNvSpPr>
          <p:nvPr/>
        </p:nvSpPr>
        <p:spPr>
          <a:xfrm>
            <a:off x="922984" y="3065464"/>
            <a:ext cx="576000" cy="5760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2</a:t>
            </a:r>
            <a:endParaRPr lang="zh-CN" altLang="en-US" sz="3200" dirty="0"/>
          </a:p>
        </p:txBody>
      </p:sp>
      <p:sp>
        <p:nvSpPr>
          <p:cNvPr id="37" name="椭圆 36"/>
          <p:cNvSpPr>
            <a:spLocks noChangeAspect="1"/>
          </p:cNvSpPr>
          <p:nvPr/>
        </p:nvSpPr>
        <p:spPr>
          <a:xfrm>
            <a:off x="922984" y="4093535"/>
            <a:ext cx="576000" cy="576000"/>
          </a:xfrm>
          <a:prstGeom prst="ellipse">
            <a:avLst/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3</a:t>
            </a:r>
            <a:endParaRPr lang="zh-CN" altLang="en-US" sz="3200" dirty="0"/>
          </a:p>
        </p:txBody>
      </p:sp>
      <p:sp>
        <p:nvSpPr>
          <p:cNvPr id="38" name="椭圆 37"/>
          <p:cNvSpPr>
            <a:spLocks noChangeAspect="1"/>
          </p:cNvSpPr>
          <p:nvPr/>
        </p:nvSpPr>
        <p:spPr>
          <a:xfrm>
            <a:off x="922984" y="5136598"/>
            <a:ext cx="576000" cy="5760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4</a:t>
            </a:r>
            <a:endParaRPr lang="zh-CN" altLang="en-US" sz="3200" dirty="0"/>
          </a:p>
        </p:txBody>
      </p:sp>
      <p:sp>
        <p:nvSpPr>
          <p:cNvPr id="41" name="矩形 40"/>
          <p:cNvSpPr/>
          <p:nvPr/>
        </p:nvSpPr>
        <p:spPr>
          <a:xfrm>
            <a:off x="1642984" y="1973032"/>
            <a:ext cx="437627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800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历史最高分的展示，实时分数的展示和更新，主角血量的展示，背景的移动</a:t>
            </a:r>
          </a:p>
        </p:txBody>
      </p:sp>
      <p:sp>
        <p:nvSpPr>
          <p:cNvPr id="44" name="矩形 43"/>
          <p:cNvSpPr/>
          <p:nvPr/>
        </p:nvSpPr>
        <p:spPr>
          <a:xfrm>
            <a:off x="1642984" y="5170120"/>
            <a:ext cx="4376276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800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子弹与敌机、主角与敌机的碰撞检测</a:t>
            </a:r>
          </a:p>
        </p:txBody>
      </p:sp>
      <p:sp>
        <p:nvSpPr>
          <p:cNvPr id="47" name="矩形 46"/>
          <p:cNvSpPr/>
          <p:nvPr/>
        </p:nvSpPr>
        <p:spPr>
          <a:xfrm>
            <a:off x="1627994" y="3117112"/>
            <a:ext cx="4376276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800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主角的显示及拖动，子弹的发射</a:t>
            </a:r>
          </a:p>
        </p:txBody>
      </p:sp>
      <p:sp>
        <p:nvSpPr>
          <p:cNvPr id="50" name="矩形 49"/>
          <p:cNvSpPr/>
          <p:nvPr/>
        </p:nvSpPr>
        <p:spPr>
          <a:xfrm>
            <a:off x="1642984" y="4143566"/>
            <a:ext cx="4376276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800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敌机的随机产生</a:t>
            </a:r>
          </a:p>
        </p:txBody>
      </p:sp>
      <p:sp>
        <p:nvSpPr>
          <p:cNvPr id="51" name="矩形 50"/>
          <p:cNvSpPr/>
          <p:nvPr/>
        </p:nvSpPr>
        <p:spPr>
          <a:xfrm>
            <a:off x="794" y="-1"/>
            <a:ext cx="12192000" cy="1646156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5" name="文本框 54"/>
          <p:cNvSpPr txBox="1"/>
          <p:nvPr/>
        </p:nvSpPr>
        <p:spPr>
          <a:xfrm>
            <a:off x="1957733" y="105816"/>
            <a:ext cx="8584672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267" dirty="0" smtClean="0">
                <a:solidFill>
                  <a:srgbClr val="FFC000"/>
                </a:solidFill>
                <a:latin typeface="Microsoft YaHei" charset="0"/>
                <a:ea typeface="Microsoft YaHei" charset="0"/>
                <a:cs typeface="Microsoft YaHei" charset="0"/>
              </a:rPr>
              <a:t>游戏界面介绍</a:t>
            </a:r>
            <a:endParaRPr kumimoji="1" lang="zh-CN" altLang="en-US" sz="4267" dirty="0">
              <a:solidFill>
                <a:srgbClr val="FFC0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56" name="直线连接符 55"/>
          <p:cNvCxnSpPr/>
          <p:nvPr/>
        </p:nvCxnSpPr>
        <p:spPr>
          <a:xfrm>
            <a:off x="1210984" y="1011199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图片 5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075" y="6270730"/>
            <a:ext cx="1828800" cy="24384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6276065" y="1740674"/>
            <a:ext cx="459799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一些关键的函数：</a:t>
            </a:r>
          </a:p>
          <a:p>
            <a:r>
              <a:rPr lang="zh-CN" altLang="en-US" dirty="0" smtClean="0"/>
              <a:t>［</a:t>
            </a:r>
            <a:r>
              <a:rPr lang="en-US" altLang="zh-CN" dirty="0" err="1" smtClean="0"/>
              <a:t>CCDirector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sharedDirector</a:t>
            </a:r>
            <a:r>
              <a:rPr lang="zh-CN" altLang="en-US" dirty="0" smtClean="0"/>
              <a:t>］</a:t>
            </a:r>
          </a:p>
          <a:p>
            <a:endParaRPr kumimoji="1" lang="zh-CN" altLang="en-US" dirty="0" smtClean="0"/>
          </a:p>
          <a:p>
            <a:r>
              <a:rPr kumimoji="1" lang="en-US" altLang="zh-CN" dirty="0"/>
              <a:t>update:(</a:t>
            </a:r>
            <a:r>
              <a:rPr kumimoji="1" lang="en-US" altLang="zh-CN" dirty="0" err="1" smtClean="0"/>
              <a:t>CCTime</a:t>
            </a:r>
            <a:r>
              <a:rPr kumimoji="1" lang="en-US" altLang="zh-CN" dirty="0" smtClean="0"/>
              <a:t>)delta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lang="en-US" altLang="zh-CN" dirty="0" err="1" smtClean="0"/>
              <a:t>touchBegan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withEvent</a:t>
            </a:r>
            <a:r>
              <a:rPr lang="en-US" altLang="zh-CN" dirty="0"/>
              <a:t>:</a:t>
            </a:r>
            <a:endParaRPr kumimoji="1" lang="zh-CN" altLang="en-US" dirty="0"/>
          </a:p>
          <a:p>
            <a:r>
              <a:rPr lang="en-US" altLang="zh-CN" dirty="0" err="1"/>
              <a:t>touchMoved</a:t>
            </a:r>
            <a:r>
              <a:rPr lang="en-US" altLang="zh-CN" dirty="0"/>
              <a:t>: </a:t>
            </a:r>
            <a:r>
              <a:rPr lang="en-US" altLang="zh-CN" dirty="0" err="1"/>
              <a:t>withEvent</a:t>
            </a:r>
            <a:r>
              <a:rPr lang="en-US" altLang="zh-CN" dirty="0" smtClean="0"/>
              <a:t>: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en-US" altLang="zh-CN" dirty="0" err="1"/>
              <a:t>CGRectIntersectsRect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en-US" altLang="zh-CN" dirty="0" err="1"/>
              <a:t>CCActionCallFunc</a:t>
            </a:r>
            <a:r>
              <a:rPr lang="en-US" altLang="zh-CN" dirty="0"/>
              <a:t> </a:t>
            </a:r>
            <a:r>
              <a:rPr lang="en-US" altLang="zh-CN" dirty="0" err="1" smtClean="0"/>
              <a:t>actionWithTarget</a:t>
            </a:r>
            <a:r>
              <a:rPr lang="en-US" altLang="zh-CN" dirty="0" smtClean="0"/>
              <a:t>: </a:t>
            </a:r>
            <a:r>
              <a:rPr lang="en-US" altLang="zh-CN" dirty="0"/>
              <a:t>selector</a:t>
            </a:r>
            <a:r>
              <a:rPr lang="en-US" altLang="zh-CN" dirty="0" smtClean="0"/>
              <a:t>:</a:t>
            </a:r>
            <a:endParaRPr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590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1344266" y="3557909"/>
            <a:ext cx="2208245" cy="288032"/>
          </a:xfrm>
          <a:prstGeom prst="chevron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  <a:ea typeface="微软雅黑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4067867" y="3534890"/>
            <a:ext cx="2412252" cy="288032"/>
          </a:xfrm>
          <a:prstGeom prst="chevron">
            <a:avLst/>
          </a:prstGeom>
          <a:solidFill>
            <a:srgbClr val="40404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  <a:ea typeface="微软雅黑"/>
            </a:endParaRPr>
          </a:p>
        </p:txBody>
      </p:sp>
      <p:sp>
        <p:nvSpPr>
          <p:cNvPr id="4" name="燕尾形 3"/>
          <p:cNvSpPr/>
          <p:nvPr/>
        </p:nvSpPr>
        <p:spPr>
          <a:xfrm>
            <a:off x="6250069" y="1291141"/>
            <a:ext cx="2709057" cy="294818"/>
          </a:xfrm>
          <a:prstGeom prst="chevron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  <a:ea typeface="微软雅黑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8369458" y="3557909"/>
            <a:ext cx="2568077" cy="265013"/>
          </a:xfrm>
          <a:prstGeom prst="chevron">
            <a:avLst/>
          </a:prstGeom>
          <a:solidFill>
            <a:srgbClr val="40404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  <a:ea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66463" y="3995795"/>
            <a:ext cx="1968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219170"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latin typeface="Arial"/>
                <a:ea typeface="微软雅黑"/>
              </a:rPr>
              <a:t>Step1</a:t>
            </a:r>
            <a:endParaRPr lang="en-US" altLang="zh-CN" sz="2400" b="1" dirty="0">
              <a:solidFill>
                <a:schemeClr val="bg1"/>
              </a:solidFill>
              <a:latin typeface="Arial"/>
              <a:ea typeface="微软雅黑"/>
            </a:endParaRPr>
          </a:p>
        </p:txBody>
      </p:sp>
      <p:cxnSp>
        <p:nvCxnSpPr>
          <p:cNvPr id="14" name="直接连接符 17"/>
          <p:cNvCxnSpPr/>
          <p:nvPr/>
        </p:nvCxnSpPr>
        <p:spPr>
          <a:xfrm>
            <a:off x="10651730" y="3786307"/>
            <a:ext cx="0" cy="1654160"/>
          </a:xfrm>
          <a:prstGeom prst="line">
            <a:avLst/>
          </a:prstGeom>
          <a:noFill/>
          <a:ln w="9525" cap="flat" cmpd="sng" algn="ctr">
            <a:solidFill>
              <a:srgbClr val="404040"/>
            </a:solidFill>
            <a:prstDash val="solid"/>
          </a:ln>
          <a:effectLst/>
        </p:spPr>
      </p:cxnSp>
      <p:cxnSp>
        <p:nvCxnSpPr>
          <p:cNvPr id="15" name="直接连接符 18"/>
          <p:cNvCxnSpPr/>
          <p:nvPr/>
        </p:nvCxnSpPr>
        <p:spPr>
          <a:xfrm>
            <a:off x="6480119" y="1553645"/>
            <a:ext cx="0" cy="187200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16" name="直接连接符 19"/>
          <p:cNvCxnSpPr/>
          <p:nvPr/>
        </p:nvCxnSpPr>
        <p:spPr>
          <a:xfrm>
            <a:off x="6210313" y="3774709"/>
            <a:ext cx="0" cy="1872000"/>
          </a:xfrm>
          <a:prstGeom prst="line">
            <a:avLst/>
          </a:prstGeom>
          <a:noFill/>
          <a:ln w="9525" cap="flat" cmpd="sng" algn="ctr">
            <a:solidFill>
              <a:srgbClr val="404040"/>
            </a:solidFill>
            <a:prstDash val="solid"/>
          </a:ln>
          <a:effectLst/>
        </p:spPr>
      </p:cxnSp>
      <p:cxnSp>
        <p:nvCxnSpPr>
          <p:cNvPr id="17" name="直接连接符 20"/>
          <p:cNvCxnSpPr/>
          <p:nvPr/>
        </p:nvCxnSpPr>
        <p:spPr>
          <a:xfrm>
            <a:off x="3312485" y="1903749"/>
            <a:ext cx="0" cy="165416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9" name="文本框 18"/>
          <p:cNvSpPr txBox="1"/>
          <p:nvPr/>
        </p:nvSpPr>
        <p:spPr>
          <a:xfrm>
            <a:off x="4801965" y="3012793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defRPr/>
            </a:pPr>
            <a:r>
              <a:rPr lang="en-US" altLang="zh-CN" b="1" kern="0" dirty="0" smtClean="0">
                <a:solidFill>
                  <a:srgbClr val="404040"/>
                </a:solidFill>
              </a:rPr>
              <a:t>Step2</a:t>
            </a:r>
            <a:endParaRPr lang="zh-CN" altLang="en-US" b="1" kern="0" dirty="0">
              <a:solidFill>
                <a:srgbClr val="40404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544592" y="1574107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defRPr/>
            </a:pPr>
            <a:r>
              <a:rPr lang="en-US" altLang="zh-CN" b="1" kern="0" dirty="0" smtClean="0">
                <a:solidFill>
                  <a:schemeClr val="bg1"/>
                </a:solidFill>
              </a:rPr>
              <a:t>Step3</a:t>
            </a:r>
            <a:endParaRPr lang="zh-CN" altLang="en-US" b="1" kern="0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630195" y="3029443"/>
            <a:ext cx="110158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defRPr/>
            </a:pPr>
            <a:r>
              <a:rPr lang="en-US" altLang="zh-CN" sz="2667" b="1" kern="0" dirty="0" smtClean="0">
                <a:solidFill>
                  <a:srgbClr val="404040"/>
                </a:solidFill>
              </a:rPr>
              <a:t>Step4</a:t>
            </a:r>
            <a:endParaRPr lang="zh-CN" altLang="en-US" sz="2667" b="1" kern="0" dirty="0" smtClean="0">
              <a:solidFill>
                <a:srgbClr val="40404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44266" y="2001862"/>
            <a:ext cx="217908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主角飞机有无与屏幕内的敌机</a:t>
            </a:r>
            <a:r>
              <a:rPr lang="zh-CN" altLang="en-US" sz="1800" dirty="0" smtClean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相撞</a:t>
            </a:r>
            <a:endParaRPr lang="zh-CN" altLang="en-US" sz="1800" dirty="0">
              <a:solidFill>
                <a:srgbClr val="40404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42421" y="1946057"/>
            <a:ext cx="2416705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dirty="0" smtClean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主角血量</a:t>
            </a:r>
            <a:r>
              <a:rPr lang="en-US" altLang="zh-CN" sz="1800" dirty="0" smtClean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&gt;0:</a:t>
            </a:r>
            <a:r>
              <a:rPr lang="zh-CN" altLang="en-US" sz="1800" dirty="0" smtClean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敌机炸毁，主角飞机</a:t>
            </a:r>
            <a:r>
              <a:rPr lang="en-US" altLang="zh-CN" sz="1800" dirty="0" smtClean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HP</a:t>
            </a:r>
            <a:r>
              <a:rPr lang="zh-CN" altLang="en-US" sz="1800" dirty="0" smtClean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减少</a:t>
            </a:r>
          </a:p>
          <a:p>
            <a:pPr>
              <a:lnSpc>
                <a:spcPct val="130000"/>
              </a:lnSpc>
            </a:pPr>
            <a:r>
              <a:rPr lang="zh-CN" altLang="en-US" sz="1800" dirty="0" smtClean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主角血量</a:t>
            </a:r>
            <a:r>
              <a:rPr lang="en-US" altLang="zh-CN" sz="1800" dirty="0" smtClean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&lt;=0:</a:t>
            </a:r>
            <a:r>
              <a:rPr lang="zh-CN" altLang="en-US" sz="1800" dirty="0" smtClean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播放爆炸音效，游戏结束</a:t>
            </a:r>
            <a:endParaRPr lang="zh-CN" altLang="en-US" sz="1800" dirty="0">
              <a:solidFill>
                <a:srgbClr val="40404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957617" y="3897115"/>
            <a:ext cx="2292452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相撞：主角</a:t>
            </a:r>
            <a:r>
              <a:rPr lang="zh-CN" altLang="zh-CN" sz="1800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扣除相应的</a:t>
            </a:r>
            <a:r>
              <a:rPr lang="en-US" altLang="zh-CN" sz="1800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HP</a:t>
            </a:r>
            <a:r>
              <a:rPr lang="zh-CN" altLang="en-US" sz="1800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－</a:t>
            </a:r>
            <a:r>
              <a:rPr lang="en-US" altLang="zh-CN" sz="1800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&gt;</a:t>
            </a:r>
            <a:r>
              <a:rPr lang="zh-CN" altLang="en-US" sz="1800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判断</a:t>
            </a:r>
            <a:r>
              <a:rPr lang="zh-CN" altLang="zh-CN" sz="1800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主角血量</a:t>
            </a:r>
            <a:r>
              <a:rPr lang="zh-CN" altLang="en-US" sz="1800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是否</a:t>
            </a:r>
            <a:r>
              <a:rPr lang="zh-CN" altLang="zh-CN" sz="1800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小于等于</a:t>
            </a:r>
            <a:r>
              <a:rPr lang="en-US" altLang="zh-CN" sz="1800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0</a:t>
            </a:r>
            <a:endParaRPr lang="zh-CN" altLang="en-US" sz="1800" dirty="0">
              <a:solidFill>
                <a:srgbClr val="404040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800" dirty="0" smtClean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不相撞：判断子弹是否击中敌机</a:t>
            </a:r>
            <a:endParaRPr lang="zh-CN" altLang="en-US" sz="1800" dirty="0">
              <a:solidFill>
                <a:srgbClr val="40404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569902" y="3948277"/>
            <a:ext cx="2179085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800" dirty="0" smtClean="0"/>
              <a:t>子弹击中敌机</a:t>
            </a:r>
            <a:r>
              <a:rPr lang="zh-CN" altLang="en-US" sz="1800" dirty="0" smtClean="0"/>
              <a:t>：</a:t>
            </a:r>
            <a:r>
              <a:rPr lang="zh-CN" altLang="zh-CN" sz="1800" dirty="0" smtClean="0"/>
              <a:t>敌机</a:t>
            </a:r>
            <a:r>
              <a:rPr lang="zh-CN" altLang="en-US" sz="1800" dirty="0" smtClean="0"/>
              <a:t>爆炸</a:t>
            </a:r>
            <a:r>
              <a:rPr lang="zh-CN" altLang="zh-CN" sz="1800" dirty="0" smtClean="0"/>
              <a:t>，</a:t>
            </a:r>
            <a:r>
              <a:rPr lang="zh-CN" altLang="zh-CN" sz="1800" dirty="0"/>
              <a:t>然后移除</a:t>
            </a:r>
            <a:r>
              <a:rPr lang="zh-CN" altLang="zh-CN" sz="1800" dirty="0" smtClean="0"/>
              <a:t>。</a:t>
            </a:r>
            <a:r>
              <a:rPr lang="zh-CN" altLang="en-US" sz="1800" dirty="0" smtClean="0"/>
              <a:t>子弹未击中：继续循环检查</a:t>
            </a:r>
            <a:endParaRPr lang="zh-CN" altLang="en-US" sz="1800" dirty="0">
              <a:solidFill>
                <a:srgbClr val="40404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57733" y="105816"/>
            <a:ext cx="8584672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267" dirty="0" smtClean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碰撞检测的流程</a:t>
            </a:r>
            <a:endParaRPr kumimoji="1" lang="zh-CN" altLang="en-US" sz="4267" dirty="0">
              <a:solidFill>
                <a:srgbClr val="40404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1210984" y="1011199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rgbClr val="404040">
                    <a:alpha val="65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012" y="6280905"/>
            <a:ext cx="1828800" cy="24384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344266" y="6124635"/>
            <a:ext cx="7436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在检测过程中，还要</a:t>
            </a:r>
            <a:r>
              <a:rPr lang="zh-CN" altLang="zh-CN" sz="2000" dirty="0" smtClean="0"/>
              <a:t>进行</a:t>
            </a:r>
            <a:r>
              <a:rPr lang="zh-CN" altLang="zh-CN" sz="2000" dirty="0"/>
              <a:t>界面上数据的更新，包括主角</a:t>
            </a:r>
            <a:r>
              <a:rPr lang="en-US" altLang="zh-CN" sz="2000" dirty="0"/>
              <a:t>HP</a:t>
            </a:r>
            <a:r>
              <a:rPr lang="zh-CN" altLang="zh-CN" sz="2000" dirty="0"/>
              <a:t>和分数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119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</TotalTime>
  <Words>607</Words>
  <Application>Microsoft Macintosh PowerPoint</Application>
  <PresentationFormat>自定义</PresentationFormat>
  <Paragraphs>110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Calibri</vt:lpstr>
      <vt:lpstr>Century Gothic</vt:lpstr>
      <vt:lpstr>Impact</vt:lpstr>
      <vt:lpstr>Microsoft YaHei</vt:lpstr>
      <vt:lpstr>Segoe UI Light</vt:lpstr>
      <vt:lpstr>Wingdings</vt:lpstr>
      <vt:lpstr>宋体</vt:lpstr>
      <vt:lpstr>微软雅黑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 PLUS</dc:creator>
  <cp:keywords/>
  <dc:description/>
  <cp:lastModifiedBy>Microsoft Office 用户</cp:lastModifiedBy>
  <cp:revision>166</cp:revision>
  <dcterms:created xsi:type="dcterms:W3CDTF">2010-04-12T23:12:02Z</dcterms:created>
  <dcterms:modified xsi:type="dcterms:W3CDTF">2015-12-30T01:08:25Z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